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</p:sldMasterIdLst>
  <p:sldIdLst>
    <p:sldId id="303" r:id="rId10"/>
    <p:sldId id="334" r:id="rId11"/>
    <p:sldId id="271" r:id="rId12"/>
    <p:sldId id="314" r:id="rId13"/>
    <p:sldId id="333" r:id="rId14"/>
    <p:sldId id="342" r:id="rId15"/>
    <p:sldId id="336" r:id="rId16"/>
    <p:sldId id="335" r:id="rId17"/>
    <p:sldId id="338" r:id="rId18"/>
    <p:sldId id="317" r:id="rId19"/>
    <p:sldId id="316" r:id="rId20"/>
    <p:sldId id="318" r:id="rId21"/>
    <p:sldId id="308" r:id="rId22"/>
    <p:sldId id="307" r:id="rId23"/>
    <p:sldId id="275" r:id="rId24"/>
    <p:sldId id="277" r:id="rId25"/>
    <p:sldId id="279" r:id="rId26"/>
    <p:sldId id="281" r:id="rId27"/>
    <p:sldId id="282" r:id="rId28"/>
    <p:sldId id="283" r:id="rId29"/>
    <p:sldId id="320" r:id="rId30"/>
    <p:sldId id="339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9" r:id="rId39"/>
    <p:sldId id="340" r:id="rId40"/>
    <p:sldId id="341" r:id="rId41"/>
    <p:sldId id="319" r:id="rId42"/>
    <p:sldId id="330" r:id="rId43"/>
    <p:sldId id="332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990033"/>
    <a:srgbClr val="CC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8" autoAdjust="0"/>
    <p:restoredTop sz="93081" autoAdjust="0"/>
  </p:normalViewPr>
  <p:slideViewPr>
    <p:cSldViewPr>
      <p:cViewPr varScale="1">
        <p:scale>
          <a:sx n="109" d="100"/>
          <a:sy n="109" d="100"/>
        </p:scale>
        <p:origin x="-16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D386C-D2E2-4654-8B9A-6C537F72CF42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B8EDF-ADC1-4FB6-A9C6-769941B8F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36D36-6392-424D-8619-05CB565F3D86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0237-CCC7-48BF-85E3-AFE963282D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0B944-BB8F-4CE2-BED4-E387BBFC7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FCC77-8E1D-421F-BB9C-584F3CC4C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83621-D519-4A26-9D50-4651977DD166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179C4-B1F2-46C9-9FB2-0852E9BEE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3C97F-677F-4BB4-A67C-ACF1CCF68352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E1D9D-A2F1-4E00-AABF-2D122FA07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447BB-8063-4F8D-B21F-FA098C3FA90C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D42A1-E449-4EC6-952B-FAE639AF5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73910-4DC5-42E7-9C34-635AC2C0D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94FE5-79EB-40CE-AB05-CAC5942D7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A8296-61E9-49BA-B3D3-6DE0905C1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FBE3-B783-42F7-BEEF-895815C05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9F7FB-7E76-4A94-967D-93F66D484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09DD3-DC93-4E0E-9EE1-22D55501C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C6E8-BF1E-4ABB-B976-AB69AA9D1E0A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BD2FD-C386-4DD7-B82B-D84517FC1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DA26C-34ED-48E3-868D-188A3AEBF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65EA8-AE77-4023-944E-ED7F281A6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1A142-D92D-45E1-B6F9-A5ABB0B26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80966-CF84-4CE1-A128-27B2C0F39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A026-38E7-4E1D-A5F5-9E4EB6B3C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C084-A28E-4C99-826F-0CEC8C6B2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635C1-6714-4939-ABBC-7A39EF5C2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93B00-1A5A-4BD7-B864-FBD1C5854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E10CD-7340-4A79-9798-455301375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0DC1-4C07-416A-95FB-5018366E7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45028-66C0-4E6C-AB41-D4E81D095F41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E82F6-C5E4-4894-B0DE-3E7EDC4C27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AB3C-1EFF-4921-873A-FD0D147D4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457BD-BD9F-4176-8CE4-67CBAD414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67DEB-1D6D-46BC-AD82-059D50375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1C4B-4CC4-408A-AC5A-0BE58FA51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2E6C4-9D24-4FA6-8DD2-1300804D6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33234-BAC1-460C-B5DA-78CA50AFE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D3220-FBCE-428C-8B80-AA7321367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5AB32-3804-49C8-9953-E361C1EB5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873F-7E7C-4CDC-83FD-4179845BC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B3671-3F72-4A22-8512-103D9EAFD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C2D2A-38D3-4892-8D95-FEDAD28274CA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21F7F-0CE4-428E-9084-3587BA4264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A2A3D-13BC-45F2-85F9-307569D52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F4BAF-F172-46CC-8962-F3F7BB8F2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1E46E-0631-4597-8E73-A9AFEA46E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F7668-2EEB-42A4-B1C7-8D3092018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CAA24-B5DD-48B6-9F30-D8479EDAD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BDC60-07B7-4D73-9156-EA8CCB570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3F08B-F100-49AF-AD35-26E1F2D75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3B96F-B902-43CE-AAF8-8E112D4DB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4F61C-E74D-4D98-B296-F314B538D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67D59-C391-4E10-A8F7-AE0AF7ED4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FA96C-C465-43C0-A49B-839A2B34D83D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070CC-2337-4D30-8511-2581DF9BD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3D0D2-6AC9-4555-8A02-784014A83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87DDB-1C5E-4E0D-AC81-266BE8EBC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113BA-B983-4B40-9BBC-5A6C8AC95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55D9A-DA2A-4B16-A871-691AC5A9C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E46B5-F283-4235-AE00-F23DC4B56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6B6CC-3EC1-416A-A0F5-3DECF0BBB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A73C1-F4C8-465A-9FDC-C1AF5FEB2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805EF-8DE2-4F4F-B404-B57329A23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AACD6-A104-4733-8FB6-8A7534012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B7DD0-8C02-49DD-B559-80558E0BB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81AF5-2C48-4CFA-A654-EEE4159BA7C7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70FC-D7BB-4345-B277-B8DD61A73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C64ED-148D-4CC4-94A0-A3085F257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4FDEB-2E6E-433F-BDF4-AE15A0A41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07B5C-84C1-4590-BE0F-65F88BA1A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97A8E-5578-459D-AF51-C97C3752F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D19-F390-4DC4-BCCB-9ABC283AD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C5F58-2A08-4D00-8F47-2620D4877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8E2EC-7679-4FF1-ADEE-DF0B4417E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B7DF4-5CFD-46F3-A365-68A86B7C5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746E6-3618-451F-9BDD-F1DFCF026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D5D5F-4248-41C3-B252-64BA7A5D3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2CDF0-8772-4145-881E-01A70E376E1B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288F2-CA1C-4CBF-B57A-41EA8ABD7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618C-06BA-449F-BDC0-619D61ECE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DAF1-E238-4230-A432-B0AFA1432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A044C-D1EE-4B27-BD8C-B1C561499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12939-9E49-4FEC-8317-97C2AACC9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633B-F027-47E7-9DCE-7106ADC6F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145B1-12C4-4173-8A7C-26C765BE7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14BC-CD9D-402A-A48B-83EC98D9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CBC5D-140A-407B-8E38-ABA676B5B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09027-C79C-4948-832F-51AB78A65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FB655-D783-4725-8EFC-7142C3DB2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87CB5-1A34-487B-9EB5-AA2F5A0E3754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6040B-7873-415C-A0F9-F53678D44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3AB24-60C0-4AD8-8D58-F04189DB1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830D7-1AE7-4914-A458-82096A691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547A8-F245-4EA8-BBD8-F0E192EED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DAE60-D4BC-4F10-9196-41E61D613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F04B-0E79-451C-BCEF-792BBCAA4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D7294-530E-41FE-901F-00C71553B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16E53-CCE4-42A4-AEEA-9706FBD8D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FC76D-9565-4327-B97E-BFFCC0788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5AEB1-1524-4DC4-B45F-7CCD991E6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99B41-B0F6-496A-BADB-7D13EBB29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46BEC-927A-4BF9-A82D-E4664A944B95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293AA-86FA-480E-99C9-CF4A8CBF2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967E4-C836-4884-AD38-C8D9E3A45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DFAB9-2165-4139-8511-5E1ABC65D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BCA41-2806-442F-B363-E39A7CA92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FB5D1-E4F0-40C3-AB46-DCD7E4085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5632F-F017-48DB-A75B-DE2D2DDF8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4BA70-4C73-4978-A73B-AB582F711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080BE-DDAB-4A17-A138-061449337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7B064-F3D1-4F92-95E8-32CF4A2C7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66202-5D1E-44FF-A527-AEEBE42CD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39979-3DC5-406B-BCC3-91F9D2A9D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5C7D358-FD59-4943-A0A4-E1221B8356B0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1403631-2C6E-4C8B-8BAB-65647D185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7ED7C70-A722-453A-AF36-57E05FE31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60FA965-1D43-4B74-B855-DB05D0314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3CC7138-70F2-4EE0-8A31-3E3E7AB77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12F3300-8171-4982-AB6A-25D1FA570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4FB2123-2BE7-4704-BEF5-87F418A9E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BF29D60-ABE6-42B5-A527-F3AE3AD45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A874841-A5EF-432E-A7DD-D36E6B66C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DC71BBE-F8DD-4FEF-A9A4-F111A94EC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Прямоугольник 3"/>
          <p:cNvSpPr>
            <a:spLocks noChangeArrowheads="1"/>
          </p:cNvSpPr>
          <p:nvPr/>
        </p:nvSpPr>
        <p:spPr bwMode="auto">
          <a:xfrm>
            <a:off x="1187450" y="188913"/>
            <a:ext cx="6985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Century" pitchFamily="18" charset="0"/>
              </a:rPr>
              <a:t>Муниципальное дошкольное образовательное учреждение</a:t>
            </a:r>
            <a:br>
              <a:rPr lang="ru-RU" sz="1400">
                <a:latin typeface="Century" pitchFamily="18" charset="0"/>
              </a:rPr>
            </a:br>
            <a:r>
              <a:rPr lang="ru-RU" sz="1400">
                <a:latin typeface="Century" pitchFamily="18" charset="0"/>
              </a:rPr>
              <a:t>«Детский сад № 12 «Полянка»</a:t>
            </a:r>
            <a:br>
              <a:rPr lang="ru-RU" sz="1400">
                <a:latin typeface="Century" pitchFamily="18" charset="0"/>
              </a:rPr>
            </a:br>
            <a:r>
              <a:rPr lang="ru-RU" sz="1400">
                <a:latin typeface="Century" pitchFamily="18" charset="0"/>
              </a:rPr>
              <a:t>Тутаевского муниципального района</a:t>
            </a:r>
            <a:endParaRPr lang="ru-RU" sz="1400"/>
          </a:p>
        </p:txBody>
      </p:sp>
      <p:sp>
        <p:nvSpPr>
          <p:cNvPr id="113666" name="Прямоугольник 4"/>
          <p:cNvSpPr>
            <a:spLocks noChangeArrowheads="1"/>
          </p:cNvSpPr>
          <p:nvPr/>
        </p:nvSpPr>
        <p:spPr bwMode="auto">
          <a:xfrm>
            <a:off x="900113" y="1773238"/>
            <a:ext cx="74882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rgbClr val="990033"/>
                </a:solidFill>
              </a:rPr>
              <a:t>«Отчёт перед родительской общественностью </a:t>
            </a:r>
          </a:p>
          <a:p>
            <a:pPr algn="ctr"/>
            <a:r>
              <a:rPr lang="ru-RU" sz="3200" b="1" i="1">
                <a:solidFill>
                  <a:srgbClr val="990033"/>
                </a:solidFill>
              </a:rPr>
              <a:t>за 2017 – 2018 учебный год»</a:t>
            </a:r>
          </a:p>
        </p:txBody>
      </p:sp>
      <p:pic>
        <p:nvPicPr>
          <p:cNvPr id="113667" name="Picture 13" descr="shapka_vs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92600"/>
            <a:ext cx="9144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5"/>
          <p:cNvSpPr txBox="1">
            <a:spLocks noChangeArrowheads="1"/>
          </p:cNvSpPr>
          <p:nvPr/>
        </p:nvSpPr>
        <p:spPr bwMode="auto">
          <a:xfrm>
            <a:off x="3492500" y="6308725"/>
            <a:ext cx="1871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>
                <a:latin typeface="Times New Roman" pitchFamily="18" charset="0"/>
              </a:rPr>
              <a:t>г. Тутаев, 2018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r>
              <a:rPr lang="ru-RU" altLang="ru-RU" sz="2800" b="1" i="1" smtClean="0">
                <a:solidFill>
                  <a:srgbClr val="CC0000"/>
                </a:solidFill>
              </a:rPr>
              <a:t>Обеспечение безопасности</a:t>
            </a:r>
            <a:endParaRPr lang="ru-RU" sz="2800" b="1" i="1" smtClean="0">
              <a:solidFill>
                <a:srgbClr val="CC0000"/>
              </a:solidFill>
            </a:endParaRP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smtClean="0"/>
              <a:t>Обеспечение безопасности участников образовательного процесса определяется несколькими  направлениями: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обеспечение охраны труда работников МДОУ;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обеспечение охраны жизни и здоровья воспитанников (пожарная безопасность, безопасность в быту, личная безопасность, профилактика детского дорожно-транспортного травматизма);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обеспечение пожарной безопасности;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гражданская оборона;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предупреждение и ликвидация чрезвычайных ситуаций;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антитеррористическая защита;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соблюдение и выполнение санитарных  норм и правил;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соблюдение и выполнение правил по технике безопасности;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установка тревожной кнопки, обеспечивающей экстренный вызов;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установка автоматической системы пожарной сигнализации – АПС.</a:t>
            </a:r>
          </a:p>
          <a:p>
            <a:pPr>
              <a:lnSpc>
                <a:spcPct val="80000"/>
              </a:lnSpc>
            </a:pPr>
            <a:endParaRPr lang="ru-RU" sz="200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r>
              <a:rPr lang="ru-RU" altLang="ru-RU" sz="2800" b="1" i="1" smtClean="0">
                <a:solidFill>
                  <a:srgbClr val="CC0000"/>
                </a:solidFill>
              </a:rPr>
              <a:t>Материально – техническая база МДОУ</a:t>
            </a:r>
            <a:endParaRPr lang="ru-RU" sz="2800" b="1" i="1" smtClean="0">
              <a:solidFill>
                <a:srgbClr val="CC0000"/>
              </a:solidFill>
            </a:endParaRPr>
          </a:p>
        </p:txBody>
      </p:sp>
      <p:pic>
        <p:nvPicPr>
          <p:cNvPr id="123906" name="Picture 4" descr="IMG_723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196975"/>
            <a:ext cx="3960812" cy="2697163"/>
          </a:xfrm>
        </p:spPr>
      </p:pic>
      <p:pic>
        <p:nvPicPr>
          <p:cNvPr id="123907" name="Picture 7" descr="20151126_105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196975"/>
            <a:ext cx="3671888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6" descr="IMG_91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05263"/>
            <a:ext cx="38893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IMG_73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4005263"/>
            <a:ext cx="367188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77875"/>
          </a:xfrm>
        </p:spPr>
        <p:txBody>
          <a:bodyPr/>
          <a:lstStyle/>
          <a:p>
            <a:r>
              <a:rPr lang="ru-RU" sz="3200" b="1" i="1" smtClean="0">
                <a:solidFill>
                  <a:srgbClr val="CC0000"/>
                </a:solidFill>
              </a:rPr>
              <a:t>Организация питания</a:t>
            </a:r>
          </a:p>
        </p:txBody>
      </p:sp>
      <p:pic>
        <p:nvPicPr>
          <p:cNvPr id="124930" name="Picture 4" descr="IMG_68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4897438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5" descr="IMG_68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357563"/>
            <a:ext cx="48958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064500" cy="1800225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Дошкольное образовательное учреждение</a:t>
            </a:r>
            <a:r>
              <a:rPr lang="ru-RU" sz="2800" b="1" smtClean="0">
                <a:solidFill>
                  <a:schemeClr val="hlink"/>
                </a:solidFill>
                <a:latin typeface="Century" pitchFamily="18" charset="0"/>
              </a:rPr>
              <a:t> –</a:t>
            </a:r>
            <a:r>
              <a:rPr lang="ru-RU" sz="2800" b="1" smtClean="0">
                <a:solidFill>
                  <a:schemeClr val="tx1"/>
                </a:solidFill>
                <a:latin typeface="Century" pitchFamily="18" charset="0"/>
              </a:rPr>
              <a:t>                                          первое звено   непрерывного </a:t>
            </a:r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здоровьесберегающего образования.</a:t>
            </a:r>
            <a:endParaRPr lang="ru-RU" sz="3200" smtClean="0">
              <a:solidFill>
                <a:srgbClr val="CC0000"/>
              </a:solidFill>
            </a:endParaRPr>
          </a:p>
        </p:txBody>
      </p:sp>
      <p:pic>
        <p:nvPicPr>
          <p:cNvPr id="125954" name="Picture 5" descr="IMG_0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05038"/>
            <a:ext cx="460851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6" descr="20151126_1059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230563"/>
            <a:ext cx="46085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AutoShape 39"/>
          <p:cNvSpPr>
            <a:spLocks noChangeArrowheads="1"/>
          </p:cNvSpPr>
          <p:nvPr/>
        </p:nvSpPr>
        <p:spPr bwMode="auto">
          <a:xfrm>
            <a:off x="1187450" y="188913"/>
            <a:ext cx="6553200" cy="1223962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CC0000"/>
                </a:solidFill>
                <a:latin typeface="Century" pitchFamily="18" charset="0"/>
              </a:rPr>
              <a:t>Здоровьесберегающая модель</a:t>
            </a:r>
          </a:p>
          <a:p>
            <a:pPr algn="ctr"/>
            <a:r>
              <a:rPr lang="ru-RU" sz="2800" b="1">
                <a:solidFill>
                  <a:srgbClr val="CC0000"/>
                </a:solidFill>
                <a:latin typeface="Century" pitchFamily="18" charset="0"/>
              </a:rPr>
              <a:t>МДОУ № 12 «Полянка» </a:t>
            </a:r>
          </a:p>
        </p:txBody>
      </p:sp>
      <p:sp>
        <p:nvSpPr>
          <p:cNvPr id="126978" name="AutoShape 40"/>
          <p:cNvSpPr>
            <a:spLocks noChangeArrowheads="1"/>
          </p:cNvSpPr>
          <p:nvPr/>
        </p:nvSpPr>
        <p:spPr bwMode="auto">
          <a:xfrm>
            <a:off x="1187450" y="4797425"/>
            <a:ext cx="3024188" cy="1223963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Century" pitchFamily="18" charset="0"/>
              </a:rPr>
              <a:t>Валеологическое</a:t>
            </a:r>
          </a:p>
          <a:p>
            <a:pPr algn="ctr"/>
            <a:r>
              <a:rPr lang="ru-RU" sz="2000" b="1">
                <a:latin typeface="Century" pitchFamily="18" charset="0"/>
              </a:rPr>
              <a:t>просвещение</a:t>
            </a:r>
          </a:p>
          <a:p>
            <a:pPr algn="ctr"/>
            <a:r>
              <a:rPr lang="ru-RU" sz="2000" b="1">
                <a:latin typeface="Century" pitchFamily="18" charset="0"/>
              </a:rPr>
              <a:t>родителей</a:t>
            </a:r>
          </a:p>
        </p:txBody>
      </p:sp>
      <p:sp>
        <p:nvSpPr>
          <p:cNvPr id="126979" name="AutoShape 41"/>
          <p:cNvSpPr>
            <a:spLocks noChangeArrowheads="1"/>
          </p:cNvSpPr>
          <p:nvPr/>
        </p:nvSpPr>
        <p:spPr bwMode="auto">
          <a:xfrm>
            <a:off x="1187450" y="3213100"/>
            <a:ext cx="3024188" cy="1223963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Century" pitchFamily="18" charset="0"/>
              </a:rPr>
              <a:t>Социально-</a:t>
            </a:r>
          </a:p>
          <a:p>
            <a:pPr algn="ctr"/>
            <a:r>
              <a:rPr lang="ru-RU" sz="2000" b="1">
                <a:latin typeface="Century" pitchFamily="18" charset="0"/>
              </a:rPr>
              <a:t>психологическое </a:t>
            </a:r>
          </a:p>
          <a:p>
            <a:pPr algn="ctr"/>
            <a:r>
              <a:rPr lang="ru-RU" sz="2000" b="1">
                <a:latin typeface="Century" pitchFamily="18" charset="0"/>
              </a:rPr>
              <a:t>благополучие ребёнка</a:t>
            </a:r>
          </a:p>
        </p:txBody>
      </p:sp>
      <p:sp>
        <p:nvSpPr>
          <p:cNvPr id="126980" name="AutoShape 42"/>
          <p:cNvSpPr>
            <a:spLocks noChangeArrowheads="1"/>
          </p:cNvSpPr>
          <p:nvPr/>
        </p:nvSpPr>
        <p:spPr bwMode="auto">
          <a:xfrm>
            <a:off x="4787900" y="4797425"/>
            <a:ext cx="3240088" cy="1152525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Century" pitchFamily="18" charset="0"/>
              </a:rPr>
              <a:t>Здоровьесбережение и </a:t>
            </a:r>
          </a:p>
          <a:p>
            <a:pPr algn="ctr"/>
            <a:r>
              <a:rPr lang="ru-RU" sz="2000" b="1">
                <a:latin typeface="Century" pitchFamily="18" charset="0"/>
              </a:rPr>
              <a:t>здоровьеобогащение </a:t>
            </a:r>
          </a:p>
          <a:p>
            <a:pPr algn="ctr"/>
            <a:r>
              <a:rPr lang="ru-RU" sz="2000" b="1">
                <a:latin typeface="Century" pitchFamily="18" charset="0"/>
              </a:rPr>
              <a:t>педагогов</a:t>
            </a:r>
          </a:p>
        </p:txBody>
      </p:sp>
      <p:sp>
        <p:nvSpPr>
          <p:cNvPr id="126981" name="AutoShape 43"/>
          <p:cNvSpPr>
            <a:spLocks noChangeArrowheads="1"/>
          </p:cNvSpPr>
          <p:nvPr/>
        </p:nvSpPr>
        <p:spPr bwMode="auto">
          <a:xfrm>
            <a:off x="1187450" y="1700213"/>
            <a:ext cx="3024188" cy="1223962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Century" pitchFamily="18" charset="0"/>
              </a:rPr>
              <a:t>Физкультурно-</a:t>
            </a:r>
          </a:p>
          <a:p>
            <a:pPr algn="ctr"/>
            <a:r>
              <a:rPr lang="ru-RU" sz="2000" b="1">
                <a:latin typeface="Century" pitchFamily="18" charset="0"/>
              </a:rPr>
              <a:t>оздоровительная </a:t>
            </a:r>
          </a:p>
          <a:p>
            <a:pPr algn="ctr"/>
            <a:r>
              <a:rPr lang="ru-RU" sz="2000" b="1">
                <a:latin typeface="Century" pitchFamily="18" charset="0"/>
              </a:rPr>
              <a:t>работа</a:t>
            </a:r>
          </a:p>
        </p:txBody>
      </p:sp>
      <p:sp>
        <p:nvSpPr>
          <p:cNvPr id="126982" name="AutoShape 44"/>
          <p:cNvSpPr>
            <a:spLocks noChangeArrowheads="1"/>
          </p:cNvSpPr>
          <p:nvPr/>
        </p:nvSpPr>
        <p:spPr bwMode="auto">
          <a:xfrm>
            <a:off x="4859338" y="1700213"/>
            <a:ext cx="3024187" cy="1223962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Century" pitchFamily="18" charset="0"/>
              </a:rPr>
              <a:t>Медико-</a:t>
            </a:r>
          </a:p>
          <a:p>
            <a:pPr algn="ctr"/>
            <a:r>
              <a:rPr lang="ru-RU" sz="2000" b="1">
                <a:latin typeface="Century" pitchFamily="18" charset="0"/>
              </a:rPr>
              <a:t>профилактическая </a:t>
            </a:r>
          </a:p>
          <a:p>
            <a:pPr algn="ctr"/>
            <a:r>
              <a:rPr lang="ru-RU" sz="2000" b="1">
                <a:latin typeface="Century" pitchFamily="18" charset="0"/>
              </a:rPr>
              <a:t>деятельность</a:t>
            </a:r>
          </a:p>
        </p:txBody>
      </p:sp>
      <p:sp>
        <p:nvSpPr>
          <p:cNvPr id="126983" name="AutoShape 46"/>
          <p:cNvSpPr>
            <a:spLocks noChangeArrowheads="1"/>
          </p:cNvSpPr>
          <p:nvPr/>
        </p:nvSpPr>
        <p:spPr bwMode="auto">
          <a:xfrm>
            <a:off x="4859338" y="3213100"/>
            <a:ext cx="3024187" cy="1223963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Century" pitchFamily="18" charset="0"/>
              </a:rPr>
              <a:t>Организация </a:t>
            </a:r>
          </a:p>
          <a:p>
            <a:pPr algn="ctr"/>
            <a:r>
              <a:rPr lang="ru-RU" sz="2000" b="1">
                <a:latin typeface="Century" pitchFamily="18" charset="0"/>
              </a:rPr>
              <a:t>питания</a:t>
            </a:r>
          </a:p>
        </p:txBody>
      </p:sp>
      <p:sp>
        <p:nvSpPr>
          <p:cNvPr id="126984" name="Line 47"/>
          <p:cNvSpPr>
            <a:spLocks noChangeShapeType="1"/>
          </p:cNvSpPr>
          <p:nvPr/>
        </p:nvSpPr>
        <p:spPr bwMode="auto">
          <a:xfrm>
            <a:off x="2700338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85" name="Line 48"/>
          <p:cNvSpPr>
            <a:spLocks noChangeShapeType="1"/>
          </p:cNvSpPr>
          <p:nvPr/>
        </p:nvSpPr>
        <p:spPr bwMode="auto">
          <a:xfrm>
            <a:off x="2700338" y="29241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86" name="Line 49"/>
          <p:cNvSpPr>
            <a:spLocks noChangeShapeType="1"/>
          </p:cNvSpPr>
          <p:nvPr/>
        </p:nvSpPr>
        <p:spPr bwMode="auto">
          <a:xfrm>
            <a:off x="2700338" y="44370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87" name="Line 50"/>
          <p:cNvSpPr>
            <a:spLocks noChangeShapeType="1"/>
          </p:cNvSpPr>
          <p:nvPr/>
        </p:nvSpPr>
        <p:spPr bwMode="auto">
          <a:xfrm>
            <a:off x="6443663" y="44370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88" name="Line 51"/>
          <p:cNvSpPr>
            <a:spLocks noChangeShapeType="1"/>
          </p:cNvSpPr>
          <p:nvPr/>
        </p:nvSpPr>
        <p:spPr bwMode="auto">
          <a:xfrm>
            <a:off x="6372225" y="29241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89" name="Line 52"/>
          <p:cNvSpPr>
            <a:spLocks noChangeShapeType="1"/>
          </p:cNvSpPr>
          <p:nvPr/>
        </p:nvSpPr>
        <p:spPr bwMode="auto">
          <a:xfrm>
            <a:off x="6372225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2800" b="1" smtClean="0">
                <a:solidFill>
                  <a:srgbClr val="CC0000"/>
                </a:solidFill>
                <a:latin typeface="Century" pitchFamily="18" charset="0"/>
              </a:rPr>
              <a:t>Здоровьесберегающие технологии -</a:t>
            </a:r>
            <a:r>
              <a:rPr lang="ru-RU" sz="2800" b="1" smtClean="0">
                <a:solidFill>
                  <a:schemeClr val="hlink"/>
                </a:solidFill>
                <a:latin typeface="Century" pitchFamily="18" charset="0"/>
              </a:rPr>
              <a:t> </a:t>
            </a:r>
          </a:p>
        </p:txBody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052513"/>
            <a:ext cx="7200900" cy="2160587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smtClean="0">
                <a:latin typeface="Century" pitchFamily="18" charset="0"/>
              </a:rPr>
              <a:t>    система мер, включающих взаимосвязь и взаимодействие всех факторов образовательной среды, направленных на сохранение здоровья ребенка на всех этапах развития. </a:t>
            </a:r>
          </a:p>
        </p:txBody>
      </p:sp>
      <p:pic>
        <p:nvPicPr>
          <p:cNvPr id="128003" name="Picture 5" descr="IMG_75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84538"/>
            <a:ext cx="4175125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13" descr="P_20150918_101213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284538"/>
            <a:ext cx="4176712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416800" cy="792162"/>
          </a:xfrm>
        </p:spPr>
        <p:txBody>
          <a:bodyPr/>
          <a:lstStyle/>
          <a:p>
            <a:r>
              <a:rPr lang="ru-RU" sz="2800" b="1" i="1" smtClean="0">
                <a:solidFill>
                  <a:srgbClr val="CC0000"/>
                </a:solidFill>
              </a:rPr>
              <a:t>Утренняя гимнастика</a:t>
            </a:r>
            <a:endParaRPr lang="ru-RU" sz="2400" b="1" i="1" smtClean="0">
              <a:solidFill>
                <a:srgbClr val="CC0000"/>
              </a:solidFill>
            </a:endParaRPr>
          </a:p>
        </p:txBody>
      </p:sp>
      <p:pic>
        <p:nvPicPr>
          <p:cNvPr id="129026" name="Picture 4" descr="IMG_67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3357563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476250"/>
            <a:ext cx="4824412" cy="706438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Физкультурные занятия</a:t>
            </a:r>
          </a:p>
        </p:txBody>
      </p:sp>
      <p:pic>
        <p:nvPicPr>
          <p:cNvPr id="131074" name="Picture 4" descr="IMG_63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844675"/>
            <a:ext cx="4681537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6" descr="P_20150918_1011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1766888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7" descr="P_20150918_1011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573463"/>
            <a:ext cx="1766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8" descr="P_20150918_1011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260350"/>
            <a:ext cx="17430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9" descr="P_20150918_1012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3573463"/>
            <a:ext cx="177165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Занятия в бассейне</a:t>
            </a:r>
          </a:p>
        </p:txBody>
      </p:sp>
      <p:pic>
        <p:nvPicPr>
          <p:cNvPr id="132098" name="Picture 4" descr="IMG_1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81075"/>
            <a:ext cx="48244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5" descr="IMG_1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357563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Занятия в бассейне</a:t>
            </a:r>
          </a:p>
        </p:txBody>
      </p:sp>
      <p:pic>
        <p:nvPicPr>
          <p:cNvPr id="133122" name="Picture 6" descr="IMG_1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25538"/>
            <a:ext cx="460851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8" descr="20151126_1102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141663"/>
            <a:ext cx="46085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800" b="1" i="1" smtClean="0">
                <a:solidFill>
                  <a:srgbClr val="CC0000"/>
                </a:solidFill>
              </a:rPr>
              <a:t>Общая характеристика</a:t>
            </a:r>
            <a:br>
              <a:rPr lang="ru-RU" altLang="ru-RU" sz="2800" b="1" i="1" smtClean="0">
                <a:solidFill>
                  <a:srgbClr val="CC0000"/>
                </a:solidFill>
              </a:rPr>
            </a:br>
            <a:r>
              <a:rPr lang="ru-RU" altLang="ru-RU" sz="2800" b="1" i="1" smtClean="0">
                <a:solidFill>
                  <a:srgbClr val="CC0000"/>
                </a:solidFill>
              </a:rPr>
              <a:t> дошкольного образовательного учреждения</a:t>
            </a:r>
            <a:endParaRPr lang="ru-RU" sz="2800" b="1" i="1" smtClean="0">
              <a:solidFill>
                <a:srgbClr val="CC0000"/>
              </a:solidFill>
            </a:endParaRPr>
          </a:p>
        </p:txBody>
      </p:sp>
      <p:sp>
        <p:nvSpPr>
          <p:cNvPr id="1146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84467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b="1" smtClean="0"/>
              <a:t>Адрес:</a:t>
            </a:r>
            <a:r>
              <a:rPr lang="ru-RU" altLang="ru-RU" sz="2800" smtClean="0"/>
              <a:t> 152303, Ярославская область, город Тутаев, улица Советская, дом 24.</a:t>
            </a:r>
            <a:endParaRPr lang="ru-RU" altLang="ru-RU" sz="28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/>
              <a:t>Телефон:</a:t>
            </a:r>
            <a:r>
              <a:rPr lang="ru-RU" altLang="ru-RU" sz="2800" smtClean="0"/>
              <a:t> 7-67-06.</a:t>
            </a:r>
            <a:endParaRPr lang="ru-RU" altLang="ru-RU" sz="28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/>
              <a:t>Заведующий:</a:t>
            </a:r>
            <a:r>
              <a:rPr lang="ru-RU" altLang="ru-RU" sz="2800" smtClean="0"/>
              <a:t> Касьянова Наталья Вячеславовна.</a:t>
            </a:r>
            <a:endParaRPr lang="ru-RU" altLang="ru-RU" sz="28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/>
              <a:t>Учредитель</a:t>
            </a:r>
            <a:r>
              <a:rPr lang="ru-RU" altLang="ru-RU" sz="2800" smtClean="0"/>
              <a:t>: Администрация Тутаевского муниципального района в лице Департамента образования.</a:t>
            </a:r>
            <a:endParaRPr lang="ru-RU" altLang="ru-RU" sz="28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/>
              <a:t>Лицензия:</a:t>
            </a:r>
            <a:r>
              <a:rPr lang="ru-RU" altLang="ru-RU" sz="2800" smtClean="0"/>
              <a:t> Серия 76Л02 № 0000668, регистрационный № 414/15 от 15 декабря 2015 года.</a:t>
            </a:r>
            <a:endParaRPr lang="ru-RU" altLang="ru-RU" sz="2800" b="1" smtClean="0"/>
          </a:p>
          <a:p>
            <a:pPr>
              <a:lnSpc>
                <a:spcPct val="80000"/>
              </a:lnSpc>
            </a:pPr>
            <a:endParaRPr lang="ru-RU" sz="280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Закаливание и профилактика</a:t>
            </a:r>
          </a:p>
        </p:txBody>
      </p:sp>
      <p:pic>
        <p:nvPicPr>
          <p:cNvPr id="134146" name="Picture 4" descr="IMG_52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3141663"/>
            <a:ext cx="511175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7" descr="IMG_01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765175"/>
            <a:ext cx="5113337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50900"/>
          </a:xfrm>
        </p:spPr>
        <p:txBody>
          <a:bodyPr/>
          <a:lstStyle/>
          <a:p>
            <a:r>
              <a:rPr lang="ru-RU" sz="2800" b="1" i="1" smtClean="0">
                <a:solidFill>
                  <a:srgbClr val="CC0000"/>
                </a:solidFill>
              </a:rPr>
              <a:t>Участие детей в спортивных мероприятиях</a:t>
            </a:r>
          </a:p>
        </p:txBody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272337" cy="4895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/>
              <a:t>Районный День здоровья и спорта,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Районный праздник лыжного спорта «Лыжный праздник – 2018»,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Тутаевский полумарафон «Мир. Май. Молодость»,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- Фестиваль по даче норм ГТО среди воспитанников дошкольных образовательных учреждений.</a:t>
            </a:r>
          </a:p>
        </p:txBody>
      </p:sp>
      <p:pic>
        <p:nvPicPr>
          <p:cNvPr id="135171" name="Picture 4" descr="IMG_20180915_0955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4365625"/>
            <a:ext cx="302418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Picture 5" descr="img1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4508500"/>
            <a:ext cx="14922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6" descr="Плавание, педагоги - апрель, 2018 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4508500"/>
            <a:ext cx="146685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ru-RU" sz="3200" b="1" i="1" smtClean="0">
                <a:solidFill>
                  <a:srgbClr val="CC0000"/>
                </a:solidFill>
              </a:rPr>
              <a:t>Участие педагогов</a:t>
            </a:r>
            <a:br>
              <a:rPr lang="ru-RU" sz="3200" b="1" i="1" smtClean="0">
                <a:solidFill>
                  <a:srgbClr val="CC0000"/>
                </a:solidFill>
              </a:rPr>
            </a:br>
            <a:r>
              <a:rPr lang="ru-RU" sz="3200" b="1" i="1" smtClean="0">
                <a:solidFill>
                  <a:srgbClr val="CC0000"/>
                </a:solidFill>
              </a:rPr>
              <a:t> в спортивных мероприятиях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2736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smtClean="0"/>
              <a:t>Соревнования по стрельбе из электронного оружия в рамках II Ежегодной Спартакиады среди педагогов ДОУ ТМР;</a:t>
            </a:r>
          </a:p>
          <a:p>
            <a:pPr>
              <a:lnSpc>
                <a:spcPct val="80000"/>
              </a:lnSpc>
            </a:pPr>
            <a:r>
              <a:rPr lang="ru-RU" sz="2400" smtClean="0"/>
              <a:t>Соревнования по дартс в рамках II Ежегодной Спартакиады среди педагогов ДОУ ТМР;</a:t>
            </a:r>
          </a:p>
          <a:p>
            <a:pPr>
              <a:lnSpc>
                <a:spcPct val="80000"/>
              </a:lnSpc>
            </a:pPr>
            <a:r>
              <a:rPr lang="ru-RU" sz="2400" smtClean="0"/>
              <a:t>Соревнования по городошному спорту в рамках II Ежегодной Спартакиады среди педагогов ДОУ ТМР;</a:t>
            </a:r>
          </a:p>
          <a:p>
            <a:pPr>
              <a:lnSpc>
                <a:spcPct val="80000"/>
              </a:lnSpc>
            </a:pPr>
            <a:r>
              <a:rPr lang="ru-RU" sz="2400" smtClean="0"/>
              <a:t>Золотой значок ГТО (1 педагог).</a:t>
            </a:r>
          </a:p>
          <a:p>
            <a:pPr>
              <a:lnSpc>
                <a:spcPct val="80000"/>
              </a:lnSpc>
            </a:pPr>
            <a:endParaRPr lang="ru-RU" sz="2400" smtClean="0"/>
          </a:p>
          <a:p>
            <a:pPr>
              <a:lnSpc>
                <a:spcPct val="80000"/>
              </a:lnSpc>
            </a:pPr>
            <a:endParaRPr lang="ru-RU" sz="2400" smtClean="0"/>
          </a:p>
        </p:txBody>
      </p:sp>
      <p:pic>
        <p:nvPicPr>
          <p:cNvPr id="136195" name="Picture 4" descr="IMG_12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149725"/>
            <a:ext cx="17287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5" descr="img1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292600"/>
            <a:ext cx="14922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6" descr="Плавание, педагоги - апрель, 2018 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4365625"/>
            <a:ext cx="146685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7" descr="1 место по городошному спорту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4365625"/>
            <a:ext cx="14128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8" descr="img0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4437063"/>
            <a:ext cx="13398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Музыкально-валеологическая работа</a:t>
            </a:r>
          </a:p>
        </p:txBody>
      </p:sp>
      <p:pic>
        <p:nvPicPr>
          <p:cNvPr id="137218" name="Picture 5" descr="IMG_01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908050"/>
            <a:ext cx="381635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 Box 6"/>
          <p:cNvSpPr txBox="1">
            <a:spLocks noChangeArrowheads="1"/>
          </p:cNvSpPr>
          <p:nvPr/>
        </p:nvSpPr>
        <p:spPr bwMode="auto">
          <a:xfrm>
            <a:off x="395288" y="1557338"/>
            <a:ext cx="3743325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2400">
                <a:latin typeface="Century" pitchFamily="18" charset="0"/>
              </a:rPr>
              <a:t>Музыкально-ритмические движения,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/>
              <a:t>Упражнения для развития дыхания</a:t>
            </a:r>
            <a:r>
              <a:rPr lang="ru-RU" sz="2400">
                <a:latin typeface="Century" pitchFamily="18" charset="0"/>
              </a:rPr>
              <a:t>,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/>
              <a:t>Упражнения для развития органов речевого аппарата,</a:t>
            </a:r>
            <a:endParaRPr lang="ru-RU" sz="2400">
              <a:latin typeface="Century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>
                <a:latin typeface="Century" pitchFamily="18" charset="0"/>
              </a:rPr>
              <a:t>Пальчиковые   игры,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>
                <a:latin typeface="Century" pitchFamily="18" charset="0"/>
              </a:rPr>
              <a:t>Музыкотерапия</a:t>
            </a:r>
            <a:r>
              <a:rPr lang="ru-RU" sz="2400"/>
              <a:t>,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/>
              <a:t>Игровая технология</a:t>
            </a:r>
            <a:r>
              <a:rPr lang="ru-RU" sz="2400">
                <a:latin typeface="Century" pitchFamily="18" charset="0"/>
              </a:rPr>
              <a:t>.</a:t>
            </a:r>
          </a:p>
        </p:txBody>
      </p:sp>
      <p:pic>
        <p:nvPicPr>
          <p:cNvPr id="137220" name="Picture 7" descr="IMG_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644900"/>
            <a:ext cx="381635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Логотренинг</a:t>
            </a:r>
          </a:p>
        </p:txBody>
      </p:sp>
      <p:pic>
        <p:nvPicPr>
          <p:cNvPr id="138242" name="Picture 5" descr="IMG_07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213100"/>
            <a:ext cx="511175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6" descr="IMG_0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08050"/>
            <a:ext cx="48244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450" y="404813"/>
            <a:ext cx="7437438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  </a:t>
            </a:r>
            <a:r>
              <a:rPr lang="ru-RU" b="1" i="1" smtClean="0">
                <a:solidFill>
                  <a:srgbClr val="CC0000"/>
                </a:solidFill>
                <a:latin typeface="Century" pitchFamily="18" charset="0"/>
              </a:rPr>
              <a:t>«Чем больше уверенности в движении детской руки, тем ярче речь ребёнка»</a:t>
            </a:r>
          </a:p>
          <a:p>
            <a:pPr>
              <a:buFontTx/>
              <a:buNone/>
            </a:pPr>
            <a:r>
              <a:rPr lang="ru-RU" b="1" i="1" smtClean="0">
                <a:solidFill>
                  <a:srgbClr val="CC0000"/>
                </a:solidFill>
                <a:latin typeface="Century" pitchFamily="18" charset="0"/>
              </a:rPr>
              <a:t>                                  </a:t>
            </a:r>
            <a:r>
              <a:rPr lang="ru-RU" sz="2400" smtClean="0">
                <a:latin typeface="Century" pitchFamily="18" charset="0"/>
              </a:rPr>
              <a:t>В.А. Сухомлинский</a:t>
            </a:r>
          </a:p>
        </p:txBody>
      </p:sp>
      <p:sp>
        <p:nvSpPr>
          <p:cNvPr id="140290" name="AutoShape 5" descr="0b939e81148596e045d2e4c74e462c6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291" name="AutoShape 7" descr="0b939e81148596e045d2e4c74e462c6a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292" name="AutoShape 9" descr="hello_html_m4262ce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0293" name="Picture 9" descr="df744e5d0629d708d421ab085ce178d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2708275"/>
            <a:ext cx="4392612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Анализ работы</a:t>
            </a:r>
          </a:p>
        </p:txBody>
      </p:sp>
      <p:sp>
        <p:nvSpPr>
          <p:cNvPr id="141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341438"/>
            <a:ext cx="8229600" cy="4392612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smtClean="0"/>
              <a:t>                                          </a:t>
            </a:r>
            <a:r>
              <a:rPr lang="ru-RU" sz="2400" b="1" smtClean="0">
                <a:solidFill>
                  <a:srgbClr val="0000FF"/>
                </a:solidFill>
              </a:rPr>
              <a:t>2017 год</a:t>
            </a:r>
          </a:p>
          <a:p>
            <a:pPr>
              <a:buFontTx/>
              <a:buNone/>
            </a:pPr>
            <a:r>
              <a:rPr lang="ru-RU" sz="2400" b="1" smtClean="0">
                <a:latin typeface="Century" pitchFamily="18" charset="0"/>
              </a:rPr>
              <a:t>Выпущено</a:t>
            </a:r>
            <a:r>
              <a:rPr lang="ru-RU" sz="2400" smtClean="0">
                <a:latin typeface="Century" pitchFamily="18" charset="0"/>
              </a:rPr>
              <a:t> – 44 ребёнка,</a:t>
            </a:r>
          </a:p>
          <a:p>
            <a:pPr>
              <a:buFontTx/>
              <a:buNone/>
            </a:pPr>
            <a:r>
              <a:rPr lang="ru-RU" sz="2400" b="1" smtClean="0">
                <a:latin typeface="Century" pitchFamily="18" charset="0"/>
              </a:rPr>
              <a:t>Продолжили занятия</a:t>
            </a:r>
            <a:r>
              <a:rPr lang="ru-RU" sz="2400" smtClean="0">
                <a:latin typeface="Century" pitchFamily="18" charset="0"/>
              </a:rPr>
              <a:t> с учителем-логопедом – 9 (2,1%)  человек (катамнестические данные СОШ)</a:t>
            </a:r>
          </a:p>
          <a:p>
            <a:pPr>
              <a:buFontTx/>
              <a:buNone/>
            </a:pPr>
            <a:r>
              <a:rPr lang="ru-RU" sz="2400" smtClean="0">
                <a:solidFill>
                  <a:srgbClr val="0000FF"/>
                </a:solidFill>
                <a:latin typeface="Century" pitchFamily="18" charset="0"/>
              </a:rPr>
              <a:t>Из них:</a:t>
            </a:r>
          </a:p>
          <a:p>
            <a:pPr>
              <a:buFontTx/>
              <a:buNone/>
            </a:pPr>
            <a:r>
              <a:rPr lang="ru-RU" sz="2400" b="1" smtClean="0">
                <a:latin typeface="Century" pitchFamily="18" charset="0"/>
              </a:rPr>
              <a:t>Ф83, системное нарушение речи</a:t>
            </a:r>
            <a:r>
              <a:rPr lang="ru-RU" sz="2400" smtClean="0">
                <a:latin typeface="Century" pitchFamily="18" charset="0"/>
              </a:rPr>
              <a:t> – 2 чел. (заключение ПМПК), </a:t>
            </a:r>
          </a:p>
          <a:p>
            <a:pPr>
              <a:buFontTx/>
              <a:buNone/>
            </a:pPr>
            <a:r>
              <a:rPr lang="ru-RU" sz="2400" smtClean="0">
                <a:latin typeface="Century" pitchFamily="18" charset="0"/>
              </a:rPr>
              <a:t>  - 1 чел. (заключение психиатра);</a:t>
            </a:r>
          </a:p>
          <a:p>
            <a:pPr>
              <a:buFontTx/>
              <a:buNone/>
            </a:pPr>
            <a:r>
              <a:rPr lang="ru-RU" sz="2400" b="1" smtClean="0">
                <a:latin typeface="Century" pitchFamily="18" charset="0"/>
              </a:rPr>
              <a:t>ОНР, дизартрия</a:t>
            </a:r>
            <a:r>
              <a:rPr lang="ru-RU" sz="2400" smtClean="0">
                <a:latin typeface="Century" pitchFamily="18" charset="0"/>
              </a:rPr>
              <a:t> – 2 чел.;</a:t>
            </a:r>
          </a:p>
          <a:p>
            <a:pPr>
              <a:buFontTx/>
              <a:buNone/>
            </a:pPr>
            <a:r>
              <a:rPr lang="ru-RU" sz="2400" b="1" smtClean="0">
                <a:latin typeface="Century" pitchFamily="18" charset="0"/>
              </a:rPr>
              <a:t>ФФНР, дизартрия</a:t>
            </a:r>
            <a:r>
              <a:rPr lang="ru-RU" sz="2400" smtClean="0">
                <a:latin typeface="Century" pitchFamily="18" charset="0"/>
              </a:rPr>
              <a:t> – 4 чел.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Биоэнергопластика -</a:t>
            </a:r>
          </a:p>
        </p:txBody>
      </p:sp>
      <p:sp>
        <p:nvSpPr>
          <p:cNvPr id="142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31913" y="1052513"/>
            <a:ext cx="6985000" cy="3097212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smtClean="0">
                <a:latin typeface="Century" pitchFamily="18" charset="0"/>
              </a:rPr>
              <a:t>   Это соединение движений артикуляционного аппарата с движениями кистей рук, которые имитируют движения кончика языка или челюсти, с включением упражнений на развитие силы голоса и выдоха.</a:t>
            </a:r>
          </a:p>
          <a:p>
            <a:pPr>
              <a:buFontTx/>
              <a:buNone/>
            </a:pPr>
            <a:endParaRPr lang="ru-RU" sz="2800" smtClean="0">
              <a:latin typeface="Century" pitchFamily="18" charset="0"/>
            </a:endParaRPr>
          </a:p>
          <a:p>
            <a:pPr>
              <a:buFontTx/>
              <a:buNone/>
            </a:pPr>
            <a:endParaRPr lang="ru-RU" sz="2800" smtClean="0">
              <a:latin typeface="Century" pitchFamily="18" charset="0"/>
            </a:endParaRPr>
          </a:p>
        </p:txBody>
      </p:sp>
      <p:sp>
        <p:nvSpPr>
          <p:cNvPr id="142339" name="AutoShape 5" descr="imgpreview?key=2c56d5969afc01f&amp;mb=storage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2340" name="Picture 5" descr="hello_html_m81ff2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716338"/>
            <a:ext cx="316865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Этапы работы:</a:t>
            </a:r>
          </a:p>
        </p:txBody>
      </p:sp>
      <p:sp>
        <p:nvSpPr>
          <p:cNvPr id="143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6013" y="908050"/>
            <a:ext cx="7581900" cy="5289550"/>
          </a:xfrm>
        </p:spPr>
        <p:txBody>
          <a:bodyPr/>
          <a:lstStyle/>
          <a:p>
            <a:r>
              <a:rPr lang="ru-RU" sz="2400" smtClean="0">
                <a:latin typeface="Century" pitchFamily="18" charset="0"/>
              </a:rPr>
              <a:t>Подготовительный;</a:t>
            </a:r>
          </a:p>
          <a:p>
            <a:endParaRPr lang="ru-RU" sz="2400" smtClean="0">
              <a:latin typeface="Century" pitchFamily="18" charset="0"/>
            </a:endParaRPr>
          </a:p>
          <a:p>
            <a:r>
              <a:rPr lang="ru-RU" sz="2400" smtClean="0">
                <a:latin typeface="Century" pitchFamily="18" charset="0"/>
              </a:rPr>
              <a:t>Упражнения для губ, челюсти и языка с подключением </a:t>
            </a:r>
            <a:r>
              <a:rPr lang="ru-RU" sz="2400" u="sng" smtClean="0">
                <a:latin typeface="Century" pitchFamily="18" charset="0"/>
              </a:rPr>
              <a:t>ведущей руки</a:t>
            </a:r>
            <a:r>
              <a:rPr lang="ru-RU" sz="2400" smtClean="0">
                <a:latin typeface="Century" pitchFamily="18" charset="0"/>
              </a:rPr>
              <a:t>;</a:t>
            </a:r>
          </a:p>
          <a:p>
            <a:endParaRPr lang="ru-RU" sz="2400" smtClean="0">
              <a:latin typeface="Century" pitchFamily="18" charset="0"/>
            </a:endParaRPr>
          </a:p>
          <a:p>
            <a:r>
              <a:rPr lang="ru-RU" sz="2400" smtClean="0">
                <a:latin typeface="Century" pitchFamily="18" charset="0"/>
              </a:rPr>
              <a:t>Упражнения для губ, челюсти и языка с подключением </a:t>
            </a:r>
            <a:r>
              <a:rPr lang="ru-RU" sz="2400" u="sng" smtClean="0">
                <a:latin typeface="Century" pitchFamily="18" charset="0"/>
              </a:rPr>
              <a:t>не ведущей руки</a:t>
            </a:r>
            <a:r>
              <a:rPr lang="ru-RU" sz="2400" smtClean="0">
                <a:latin typeface="Century" pitchFamily="18" charset="0"/>
              </a:rPr>
              <a:t>;</a:t>
            </a:r>
          </a:p>
          <a:p>
            <a:endParaRPr lang="ru-RU" sz="2400" smtClean="0">
              <a:latin typeface="Century" pitchFamily="18" charset="0"/>
            </a:endParaRPr>
          </a:p>
          <a:p>
            <a:r>
              <a:rPr lang="ru-RU" sz="2400" smtClean="0">
                <a:latin typeface="Century" pitchFamily="18" charset="0"/>
              </a:rPr>
              <a:t>Упражнения с подключением обеих рук;</a:t>
            </a:r>
          </a:p>
          <a:p>
            <a:endParaRPr lang="ru-RU" sz="2400" smtClean="0">
              <a:latin typeface="Century" pitchFamily="18" charset="0"/>
            </a:endParaRPr>
          </a:p>
          <a:p>
            <a:r>
              <a:rPr lang="ru-RU" sz="2400" smtClean="0">
                <a:latin typeface="Century" pitchFamily="18" charset="0"/>
              </a:rPr>
              <a:t>Заключительный этап – самостоятельные выполнения упражнений.</a:t>
            </a:r>
          </a:p>
          <a:p>
            <a:endParaRPr lang="ru-RU" sz="2400" smtClean="0"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Формы занятий биоэнергопластикой:</a:t>
            </a:r>
          </a:p>
        </p:txBody>
      </p:sp>
      <p:sp>
        <p:nvSpPr>
          <p:cNvPr id="144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450" y="1125538"/>
            <a:ext cx="7058025" cy="5000625"/>
          </a:xfrm>
        </p:spPr>
        <p:txBody>
          <a:bodyPr/>
          <a:lstStyle/>
          <a:p>
            <a:r>
              <a:rPr lang="ru-RU" sz="2400" smtClean="0">
                <a:latin typeface="Century" pitchFamily="18" charset="0"/>
              </a:rPr>
              <a:t>Куклотерапия;</a:t>
            </a:r>
          </a:p>
          <a:p>
            <a:r>
              <a:rPr lang="ru-RU" sz="2400" smtClean="0">
                <a:latin typeface="Century" pitchFamily="18" charset="0"/>
              </a:rPr>
              <a:t>Использование куклы – рукавички;</a:t>
            </a:r>
          </a:p>
          <a:p>
            <a:r>
              <a:rPr lang="ru-RU" sz="2400" smtClean="0">
                <a:latin typeface="Century" pitchFamily="18" charset="0"/>
              </a:rPr>
              <a:t>Использование ручной модели языка;</a:t>
            </a:r>
          </a:p>
          <a:p>
            <a:r>
              <a:rPr lang="ru-RU" sz="2400" smtClean="0">
                <a:latin typeface="Century" pitchFamily="18" charset="0"/>
              </a:rPr>
              <a:t>Применение детских перчаток для выполнения упражнений;</a:t>
            </a:r>
          </a:p>
          <a:p>
            <a:r>
              <a:rPr lang="ru-RU" sz="2400" smtClean="0">
                <a:latin typeface="Century" pitchFamily="18" charset="0"/>
              </a:rPr>
              <a:t>Сказкотерапия;</a:t>
            </a:r>
          </a:p>
          <a:p>
            <a:r>
              <a:rPr lang="ru-RU" sz="2400" smtClean="0">
                <a:latin typeface="Century" pitchFamily="18" charset="0"/>
              </a:rPr>
              <a:t>Музыкотерапия.</a:t>
            </a:r>
          </a:p>
        </p:txBody>
      </p:sp>
      <p:sp>
        <p:nvSpPr>
          <p:cNvPr id="144387" name="AutoShape 5" descr="hello_html_m4262ce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4388" name="AutoShape 7" descr="hello_html_1251466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4389" name="Picture 7" descr="image?id=860648387861&amp;t=20&amp;plc=WEB&amp;tkn=*spjiPmR-VYaQ6si8i_zIH-Vd0C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573463"/>
            <a:ext cx="40417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2" descr="IMG_96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989138"/>
            <a:ext cx="41036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17" descr="%D0%BF%D1%80%D0%B5-%D0%BF%D0%BE%D1%81%D1%8B-%D0%BA%D0%B0-%D1%81-%D0%BE-%D0%B8%D0%BC%D0%BF%D0%B8%D0%B9%D1%81%D0%BA%D0%B8%D0%BC%D0%B8-%D0%BA%D0%BE-%D1%8C%D1%86%D0%B0%D0%BC%D0%B8-d-%D1%81-%D0%BF%D0%BE%D1%8F%D0%B2-%D0%B5%D0%BD%D0%B8%D0%B5%D0%BC-%D0%B8-%D1%83%D0%B2%D1%8F-%D0%B0%D1%82%D1%8C-%D1%81%D0%B8%D0%BC%D0%B2%D0%BE-%D0%BE-707242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0"/>
            <a:ext cx="345598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22" descr="фла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88666">
            <a:off x="6543675" y="647700"/>
            <a:ext cx="1687513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23" descr="IMG_20180518_1101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3068638"/>
            <a:ext cx="4030663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6" descr="i?id=10cd90e9cbe5b2f42a91c31a466cd1ba&amp;n=13&amp;exp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4724400"/>
            <a:ext cx="17272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50900"/>
          </a:xfrm>
        </p:spPr>
        <p:txBody>
          <a:bodyPr/>
          <a:lstStyle/>
          <a:p>
            <a:r>
              <a:rPr lang="ru-RU" sz="2800" b="1" i="1" smtClean="0">
                <a:solidFill>
                  <a:srgbClr val="CC0000"/>
                </a:solidFill>
              </a:rPr>
              <a:t>Участие педагогов в мероприятиях </a:t>
            </a:r>
            <a:br>
              <a:rPr lang="ru-RU" sz="2800" b="1" i="1" smtClean="0">
                <a:solidFill>
                  <a:srgbClr val="CC0000"/>
                </a:solidFill>
              </a:rPr>
            </a:br>
            <a:r>
              <a:rPr lang="ru-RU" sz="2800" b="1" i="1" smtClean="0">
                <a:solidFill>
                  <a:srgbClr val="CC0000"/>
                </a:solidFill>
              </a:rPr>
              <a:t>муниципального уровня:</a:t>
            </a:r>
          </a:p>
        </p:txBody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5888"/>
            <a:ext cx="8229600" cy="54721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200" smtClean="0"/>
              <a:t>Муниципальный конкурс «Пугало огородное» в рамках «Борисоглебской ярмарки»,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Всероссийский субботник,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Муниципальный Фестиваль прикладного творчества «Город мастеров» для обучающихся ТМР,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Представление опыта работы на РМО,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IX международный этап XVII Международной Ярмарки социально-педагогических инноваций, г. Ростов Великий,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Муниципальный конкурс «Украсим Новогоднюю ель»,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Муниципальный конкурс «Лучшее праздничное оформление фасадов, зданий и прилегающих территорий «Новогодние огни»,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Муниципальный конкурс «Литературный марафон» в рамках РМО учителей-логопедов.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smtClean="0">
                <a:solidFill>
                  <a:srgbClr val="CC0000"/>
                </a:solidFill>
              </a:rPr>
              <a:t>Участие педагогов в мероприятиях муниципального  уровня:</a:t>
            </a:r>
          </a:p>
        </p:txBody>
      </p:sp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200" smtClean="0"/>
              <a:t>Районный Фестиваль-конкурс детских любительских  театров на темы русских народных сказок им. А.Н. Афанасьева,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Муниципальный Фестиваль-конкурс  масленичных кукол «Краса Масленица – 2018»,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Городской конкурс «Край родной, навек любимый!»,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XIX Романовские образовательные чтения,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Муниципальный творческий конкурс «Пасхальный подарок»,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Районный Фестиваль «Восходящие звёздочки»,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Муниципальный выставка-конкурс «Делаем сами своими руками «Сундучок домовёнка Кузи»,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Районный конкурс методических материалов, посвящённый 100-летию системы дополнительного образования в России.</a:t>
            </a:r>
          </a:p>
          <a:p>
            <a:pPr>
              <a:lnSpc>
                <a:spcPct val="80000"/>
              </a:lnSpc>
            </a:pPr>
            <a:endParaRPr lang="ru-RU" sz="220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smtClean="0">
                <a:solidFill>
                  <a:srgbClr val="CC0000"/>
                </a:solidFill>
              </a:rPr>
              <a:t>Участие педагогов в дистанционных конкурсах:</a:t>
            </a: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200" smtClean="0"/>
              <a:t>Публикация на сайте: </a:t>
            </a:r>
            <a:r>
              <a:rPr lang="en-US" sz="2200" smtClean="0"/>
              <a:t>Edcommuniti</a:t>
            </a:r>
            <a:r>
              <a:rPr lang="ru-RU" sz="2200" smtClean="0"/>
              <a:t>.</a:t>
            </a:r>
            <a:r>
              <a:rPr lang="en-US" sz="2200" smtClean="0"/>
              <a:t>ru</a:t>
            </a:r>
            <a:endParaRPr lang="ru-RU" sz="2200" smtClean="0"/>
          </a:p>
          <a:p>
            <a:pPr>
              <a:lnSpc>
                <a:spcPct val="80000"/>
              </a:lnSpc>
            </a:pPr>
            <a:r>
              <a:rPr lang="ru-RU" sz="2200" smtClean="0"/>
              <a:t>Публикация на сайте: </a:t>
            </a:r>
            <a:r>
              <a:rPr lang="en-US" sz="2200" smtClean="0"/>
              <a:t>Infourok</a:t>
            </a:r>
            <a:r>
              <a:rPr lang="ru-RU" sz="2200" smtClean="0"/>
              <a:t>.</a:t>
            </a:r>
            <a:r>
              <a:rPr lang="en-US" sz="2200" smtClean="0"/>
              <a:t>ru</a:t>
            </a:r>
            <a:endParaRPr lang="ru-RU" sz="2200" smtClean="0"/>
          </a:p>
          <a:p>
            <a:pPr>
              <a:lnSpc>
                <a:spcPct val="80000"/>
              </a:lnSpc>
            </a:pPr>
            <a:r>
              <a:rPr lang="ru-RU" sz="2200" smtClean="0"/>
              <a:t>Международный дистанционный конкурс  «Копилка педагогического  мастерства»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Международный творческий интернет-конкурс «Фестиваль снежинок»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Международный интернет-конкурс творческих работ «Собака – символ года» 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II Международный дистанционный творческий конкурс «Театральная роль педагога» (сайт «Одарённость.</a:t>
            </a:r>
            <a:r>
              <a:rPr lang="en-US" sz="2200" smtClean="0"/>
              <a:t>ru</a:t>
            </a:r>
            <a:r>
              <a:rPr lang="ru-RU" sz="2200" smtClean="0"/>
              <a:t>»)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Всероссийский конкурс «Педагогический триумф»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II Международный дистанционный творческий конкурс «Пасхальная радость» (сайт «Одарённость.</a:t>
            </a:r>
            <a:r>
              <a:rPr lang="en-US" sz="2200" smtClean="0"/>
              <a:t>ru</a:t>
            </a:r>
            <a:r>
              <a:rPr lang="ru-RU" sz="2200" smtClean="0"/>
              <a:t>»)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633412"/>
          </a:xfrm>
        </p:spPr>
        <p:txBody>
          <a:bodyPr/>
          <a:lstStyle/>
          <a:p>
            <a:r>
              <a:rPr lang="ru-RU" sz="3200" b="1" smtClean="0">
                <a:solidFill>
                  <a:srgbClr val="CC0000"/>
                </a:solidFill>
                <a:latin typeface="Century" pitchFamily="18" charset="0"/>
              </a:rPr>
              <a:t>Вместе с педагогом-психологом</a:t>
            </a:r>
            <a:endParaRPr lang="ru-RU" sz="3200" smtClean="0"/>
          </a:p>
        </p:txBody>
      </p:sp>
      <p:pic>
        <p:nvPicPr>
          <p:cNvPr id="148482" name="Picture 4" descr="IMG_01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49688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5" descr="IMG_00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284538"/>
            <a:ext cx="49688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 descr="листов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633412"/>
          </a:xfrm>
        </p:spPr>
        <p:txBody>
          <a:bodyPr/>
          <a:lstStyle/>
          <a:p>
            <a:r>
              <a:rPr lang="ru-RU" b="1" i="1" smtClean="0">
                <a:solidFill>
                  <a:srgbClr val="CC0000"/>
                </a:solidFill>
              </a:rPr>
              <a:t>  Должны смеяться дети!</a:t>
            </a:r>
          </a:p>
        </p:txBody>
      </p:sp>
      <p:pic>
        <p:nvPicPr>
          <p:cNvPr id="151554" name="Picture 6" descr="2703-3-1-1-1228x6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557338"/>
            <a:ext cx="859948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i="1" smtClean="0">
                <a:solidFill>
                  <a:srgbClr val="CC0000"/>
                </a:solidFill>
              </a:rPr>
              <a:t>Кадровое обеспечение МДОУ</a:t>
            </a:r>
            <a:endParaRPr lang="ru-RU" sz="2800" b="1" i="1" smtClean="0">
              <a:solidFill>
                <a:srgbClr val="CC0000"/>
              </a:solidFill>
            </a:endParaRPr>
          </a:p>
        </p:txBody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484313"/>
            <a:ext cx="7654925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</a:t>
            </a:r>
            <a:r>
              <a:rPr lang="ru-RU" altLang="ru-RU" sz="2400" b="1" smtClean="0"/>
              <a:t>Педагогический коллектив:</a:t>
            </a:r>
            <a:r>
              <a:rPr lang="ru-RU" altLang="ru-RU" sz="2400" smtClean="0"/>
              <a:t> 32 педагога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Заведующий  - 1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Старший воспитатель – 1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Педагог-психолог – 1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Учитель-логопед – 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Инструктор по физической культуре – 1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Инструктор по физ.культуре (бассейн) – 1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Музыкальный руководитель – 1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smtClean="0"/>
              <a:t>     Воспитатели – 25;</a:t>
            </a:r>
          </a:p>
          <a:p>
            <a:pPr>
              <a:lnSpc>
                <a:spcPct val="90000"/>
              </a:lnSpc>
            </a:pPr>
            <a:endParaRPr lang="ru-RU" sz="240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333375"/>
            <a:ext cx="8229600" cy="561975"/>
          </a:xfrm>
        </p:spPr>
        <p:txBody>
          <a:bodyPr/>
          <a:lstStyle/>
          <a:p>
            <a:r>
              <a:rPr lang="ru-RU" altLang="ru-RU" sz="2800" b="1" i="1" smtClean="0">
                <a:solidFill>
                  <a:srgbClr val="CC0000"/>
                </a:solidFill>
              </a:rPr>
              <a:t>Сведения о педагогах</a:t>
            </a:r>
            <a:endParaRPr lang="ru-RU" sz="2800" b="1" i="1" smtClean="0">
              <a:solidFill>
                <a:srgbClr val="CC0000"/>
              </a:solidFill>
            </a:endParaRP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>
            <p:ph idx="4294967295"/>
          </p:nvPr>
        </p:nvGraphicFramePr>
        <p:xfrm>
          <a:off x="179388" y="1412875"/>
          <a:ext cx="8785225" cy="4537077"/>
        </p:xfrm>
        <a:graphic>
          <a:graphicData uri="http://schemas.openxmlformats.org/drawingml/2006/table">
            <a:tbl>
              <a:tblPr/>
              <a:tblGrid>
                <a:gridCol w="1228725"/>
                <a:gridCol w="1330325"/>
                <a:gridCol w="1403350"/>
                <a:gridCol w="1101725"/>
                <a:gridCol w="982662"/>
                <a:gridCol w="1604963"/>
                <a:gridCol w="1133475"/>
              </a:tblGrid>
              <a:tr h="7445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Учебный год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Образовательный уровень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Уровень квалификации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Обуч-е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КПК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(чел)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0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Высшее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обр-е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(чел.)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Среднее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спец.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обр-е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(чел)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Высшая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(чел)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кв.кат.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(чел)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Соответствие должности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(чел)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2015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13 (39%)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 (56%)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 (56%)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2016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14(44%)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 (56%)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(50%)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2017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2018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14(44%)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 (56%)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(48%)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altLang="ru-RU" sz="2800" b="1" i="1" smtClean="0">
                <a:solidFill>
                  <a:srgbClr val="CC0000"/>
                </a:solidFill>
              </a:rPr>
              <a:t>Укомплектованность групп</a:t>
            </a:r>
            <a:endParaRPr lang="ru-RU" sz="2800" b="1" i="1" smtClean="0">
              <a:solidFill>
                <a:srgbClr val="CC0000"/>
              </a:solidFill>
            </a:endParaRPr>
          </a:p>
        </p:txBody>
      </p:sp>
      <p:graphicFrame>
        <p:nvGraphicFramePr>
          <p:cNvPr id="118864" name="Group 80"/>
          <p:cNvGraphicFramePr>
            <a:graphicFrameLocks noGrp="1"/>
          </p:cNvGraphicFramePr>
          <p:nvPr>
            <p:ph idx="1"/>
          </p:nvPr>
        </p:nvGraphicFramePr>
        <p:xfrm>
          <a:off x="457200" y="1268413"/>
          <a:ext cx="8435975" cy="5407029"/>
        </p:xfrm>
        <a:graphic>
          <a:graphicData uri="http://schemas.openxmlformats.org/drawingml/2006/table">
            <a:tbl>
              <a:tblPr/>
              <a:tblGrid>
                <a:gridCol w="1517650"/>
                <a:gridCol w="1243013"/>
                <a:gridCol w="1241425"/>
                <a:gridCol w="1119187"/>
                <a:gridCol w="1081088"/>
                <a:gridCol w="1081087"/>
                <a:gridCol w="1152525"/>
              </a:tblGrid>
              <a:tr h="6175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Возраст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групп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Фактическое количество детей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2015-2016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уч.год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2016-2017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уч.год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2017-2018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уч.год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2015-2016 уч.год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2016-2017 уч.год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2017-2018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уч.год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Вторая группа раннего возр.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Младший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67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49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Средний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47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65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Старший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65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47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Подготов.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47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266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267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272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800" b="1" i="1" smtClean="0">
                <a:solidFill>
                  <a:srgbClr val="CC0000"/>
                </a:solidFill>
              </a:rPr>
              <a:t>Социальный статус семей воспитанников</a:t>
            </a:r>
            <a:br>
              <a:rPr lang="ru-RU" altLang="ru-RU" sz="2800" b="1" i="1" smtClean="0">
                <a:solidFill>
                  <a:srgbClr val="CC0000"/>
                </a:solidFill>
              </a:rPr>
            </a:br>
            <a:r>
              <a:rPr lang="ru-RU" altLang="ru-RU" sz="2800" b="1" i="1" smtClean="0">
                <a:solidFill>
                  <a:srgbClr val="CC0000"/>
                </a:solidFill>
              </a:rPr>
              <a:t> МДОУ № 12 «Полянка»</a:t>
            </a:r>
            <a:br>
              <a:rPr lang="ru-RU" altLang="ru-RU" sz="2800" b="1" i="1" smtClean="0">
                <a:solidFill>
                  <a:srgbClr val="CC0000"/>
                </a:solidFill>
              </a:rPr>
            </a:br>
            <a:endParaRPr lang="ru-RU" sz="2800" b="1" i="1" smtClean="0">
              <a:solidFill>
                <a:srgbClr val="CC0000"/>
              </a:solidFill>
            </a:endParaRPr>
          </a:p>
        </p:txBody>
      </p:sp>
      <p:graphicFrame>
        <p:nvGraphicFramePr>
          <p:cNvPr id="147525" name="Group 69"/>
          <p:cNvGraphicFramePr>
            <a:graphicFrameLocks noGrp="1"/>
          </p:cNvGraphicFramePr>
          <p:nvPr>
            <p:ph idx="4294967295"/>
          </p:nvPr>
        </p:nvGraphicFramePr>
        <p:xfrm>
          <a:off x="323850" y="1196975"/>
          <a:ext cx="8569325" cy="5400680"/>
        </p:xfrm>
        <a:graphic>
          <a:graphicData uri="http://schemas.openxmlformats.org/drawingml/2006/table">
            <a:tbl>
              <a:tblPr/>
              <a:tblGrid>
                <a:gridCol w="638175"/>
                <a:gridCol w="5133975"/>
                <a:gridCol w="1397000"/>
                <a:gridCol w="1400175"/>
              </a:tblGrid>
              <a:tr h="3857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п/п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Категория семей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2017-2018 уч. год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Кол-во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детей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268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детей из полных семей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214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82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детей из многодетных семей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детей из неполных семей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48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детей из неблагополучных семей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детей из малообеспеченных семей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3,8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Опекаемые дети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Дети-инвалиды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Семьи группы риска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1,1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10.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Приемные семьи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52" marR="9145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333375"/>
            <a:ext cx="8229600" cy="836613"/>
          </a:xfrm>
        </p:spPr>
        <p:txBody>
          <a:bodyPr/>
          <a:lstStyle/>
          <a:p>
            <a:r>
              <a:rPr lang="ru-RU" sz="3200" b="1" smtClean="0">
                <a:solidFill>
                  <a:srgbClr val="990033"/>
                </a:solidFill>
                <a:latin typeface="Century" pitchFamily="18" charset="0"/>
              </a:rPr>
              <a:t>2017 – 2018 учебный год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550" y="1484313"/>
            <a:ext cx="749935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>
                <a:latin typeface="Century" pitchFamily="18" charset="0"/>
              </a:rPr>
              <a:t>Совершенствовать работу по валеологическому воспитанию дошкольников средствами  интеграции разных видов деятельности в условиях реализации ФГОС ДО.</a:t>
            </a:r>
          </a:p>
          <a:p>
            <a:pPr>
              <a:lnSpc>
                <a:spcPct val="90000"/>
              </a:lnSpc>
            </a:pPr>
            <a:endParaRPr lang="ru-RU" sz="2400" smtClean="0">
              <a:latin typeface="Century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smtClean="0">
                <a:latin typeface="Century" pitchFamily="18" charset="0"/>
              </a:rPr>
              <a:t>2. Обогащать содержание работы по обеспечению прав и гарантий ребёнка на охрану жизни, охрану и укрепление здоровья посредством использования современных образовательных технологий.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3"/>
          <p:cNvSpPr txBox="1">
            <a:spLocks noChangeArrowheads="1"/>
          </p:cNvSpPr>
          <p:nvPr/>
        </p:nvSpPr>
        <p:spPr bwMode="auto">
          <a:xfrm>
            <a:off x="1116013" y="115888"/>
            <a:ext cx="7129462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Century" pitchFamily="18" charset="0"/>
              </a:rPr>
              <a:t> </a:t>
            </a:r>
            <a:r>
              <a:rPr lang="ru-RU" sz="2400" b="1" i="1">
                <a:solidFill>
                  <a:srgbClr val="CC0000"/>
                </a:solidFill>
                <a:latin typeface="Century" pitchFamily="18" charset="0"/>
              </a:rPr>
              <a:t>Здоровье</a:t>
            </a:r>
            <a:r>
              <a:rPr lang="ru-RU" sz="2400" i="1">
                <a:latin typeface="Century" pitchFamily="18" charset="0"/>
              </a:rPr>
              <a:t> – это драгоценность                                (и при этом единственная) ради которой действительно стоит не только не жалеть времени, сил,  трудов и всяческих благ, но и пожертвовать ради него частицей самой жизни, поскольку жизнь без него становится нестерпимой и унизительной.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Century" pitchFamily="18" charset="0"/>
              </a:rPr>
              <a:t>                                                       М. Монтень</a:t>
            </a:r>
          </a:p>
        </p:txBody>
      </p:sp>
      <p:pic>
        <p:nvPicPr>
          <p:cNvPr id="121858" name="Picture 4" descr="cb2249b994cd758f337a1724fe3e06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3357563"/>
            <a:ext cx="43926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und rectangle bevel">
  <a:themeElements>
    <a:clrScheme name="round rectangle bevel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round rectangl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ound rectangl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056</Template>
  <TotalTime>1049</TotalTime>
  <Words>1217</Words>
  <Application>Microsoft Office PowerPoint</Application>
  <PresentationFormat>Экран (4:3)</PresentationFormat>
  <Paragraphs>304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round rectangle bevel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Презентация PowerPoint</vt:lpstr>
      <vt:lpstr>Общая характеристика  дошкольного образовательного учреждения</vt:lpstr>
      <vt:lpstr>Презентация PowerPoint</vt:lpstr>
      <vt:lpstr>Кадровое обеспечение МДОУ</vt:lpstr>
      <vt:lpstr>Сведения о педагогах</vt:lpstr>
      <vt:lpstr>Укомплектованность групп</vt:lpstr>
      <vt:lpstr>Социальный статус семей воспитанников  МДОУ № 12 «Полянка» </vt:lpstr>
      <vt:lpstr>2017 – 2018 учебный год</vt:lpstr>
      <vt:lpstr>Презентация PowerPoint</vt:lpstr>
      <vt:lpstr>Обеспечение безопасности</vt:lpstr>
      <vt:lpstr>Материально – техническая база МДОУ</vt:lpstr>
      <vt:lpstr>Организация питания</vt:lpstr>
      <vt:lpstr>Дошкольное образовательное учреждение –                                          первое звено   непрерывного здоровьесберегающего образования.</vt:lpstr>
      <vt:lpstr>Презентация PowerPoint</vt:lpstr>
      <vt:lpstr>Здоровьесберегающие технологии - </vt:lpstr>
      <vt:lpstr>Утренняя гимнастика</vt:lpstr>
      <vt:lpstr>Физкультурные занятия</vt:lpstr>
      <vt:lpstr>Занятия в бассейне</vt:lpstr>
      <vt:lpstr>Занятия в бассейне</vt:lpstr>
      <vt:lpstr>Закаливание и профилактика</vt:lpstr>
      <vt:lpstr>Участие детей в спортивных мероприятиях</vt:lpstr>
      <vt:lpstr>Участие педагогов  в спортивных мероприятиях</vt:lpstr>
      <vt:lpstr>Музыкально-валеологическая работа</vt:lpstr>
      <vt:lpstr>Логотренинг</vt:lpstr>
      <vt:lpstr>Презентация PowerPoint</vt:lpstr>
      <vt:lpstr>Анализ работы</vt:lpstr>
      <vt:lpstr>Биоэнергопластика -</vt:lpstr>
      <vt:lpstr>Этапы работы:</vt:lpstr>
      <vt:lpstr>Формы занятий биоэнергопластикой:</vt:lpstr>
      <vt:lpstr>Участие педагогов в мероприятиях  муниципального уровня:</vt:lpstr>
      <vt:lpstr>Участие педагогов в мероприятиях муниципального  уровня:</vt:lpstr>
      <vt:lpstr>Участие педагогов в дистанционных конкурсах:</vt:lpstr>
      <vt:lpstr>Вместе с педагогом-психологом</vt:lpstr>
      <vt:lpstr>Презентация PowerPoint</vt:lpstr>
      <vt:lpstr>  Должны смеяться дети!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Maria Fujiie</dc:creator>
  <cp:lastModifiedBy>User</cp:lastModifiedBy>
  <cp:revision>197</cp:revision>
  <dcterms:created xsi:type="dcterms:W3CDTF">2015-05-13T20:21:36Z</dcterms:created>
  <dcterms:modified xsi:type="dcterms:W3CDTF">2018-11-21T09:25:55Z</dcterms:modified>
</cp:coreProperties>
</file>