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76" r:id="rId9"/>
    <p:sldId id="263" r:id="rId10"/>
    <p:sldId id="275" r:id="rId11"/>
    <p:sldId id="264" r:id="rId12"/>
    <p:sldId id="274" r:id="rId13"/>
    <p:sldId id="265" r:id="rId14"/>
    <p:sldId id="266" r:id="rId15"/>
    <p:sldId id="273" r:id="rId16"/>
    <p:sldId id="267" r:id="rId17"/>
    <p:sldId id="277" r:id="rId18"/>
    <p:sldId id="268" r:id="rId19"/>
    <p:sldId id="278" r:id="rId20"/>
    <p:sldId id="269" r:id="rId21"/>
    <p:sldId id="279" r:id="rId22"/>
    <p:sldId id="270" r:id="rId23"/>
    <p:sldId id="271" r:id="rId24"/>
    <p:sldId id="272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88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33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83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279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9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00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34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94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49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44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285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680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7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13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amusik.ru/upload/userimages/giwhwetcmaorexyarhhl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5833" y="0"/>
            <a:ext cx="9282854" cy="661884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Программа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студийной работы 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 по формированию социально -  коммуникативных, культурно-гигиенических, игровых навыков посредством детского фольклора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 (Студия «Ладушки»)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i="1" dirty="0">
                <a:solidFill>
                  <a:srgbClr val="C00000"/>
                </a:solidFill>
              </a:rPr>
              <a:t> </a:t>
            </a: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i="1" dirty="0">
                <a:solidFill>
                  <a:srgbClr val="C00000"/>
                </a:solidFill>
              </a:rPr>
              <a:t>для детей 2 - 3 </a:t>
            </a:r>
            <a:r>
              <a:rPr lang="ru-RU" sz="2400" b="1" i="1" dirty="0" smtClean="0">
                <a:solidFill>
                  <a:srgbClr val="C00000"/>
                </a:solidFill>
              </a:rPr>
              <a:t>лет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sz="2400" b="1" i="1" dirty="0">
                <a:solidFill>
                  <a:srgbClr val="C00000"/>
                </a:solidFill>
              </a:rPr>
              <a:t/>
            </a:r>
            <a:br>
              <a:rPr lang="ru-RU" sz="2400" b="1" i="1" dirty="0">
                <a:solidFill>
                  <a:srgbClr val="C00000"/>
                </a:solidFill>
              </a:rPr>
            </a:br>
            <a:r>
              <a:rPr lang="ru-RU" sz="2400" b="1" i="1" dirty="0" smtClean="0">
                <a:solidFill>
                  <a:srgbClr val="C00000"/>
                </a:solidFill>
              </a:rPr>
              <a:t>Срок реализации – 1 год</a:t>
            </a: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                                                                                      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    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 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Составитель: Тараканова Е.Г., воспитатель 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/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г</a:t>
            </a:r>
            <a:r>
              <a:rPr lang="ru-RU" sz="1800" b="1" dirty="0">
                <a:solidFill>
                  <a:srgbClr val="C00000"/>
                </a:solidFill>
              </a:rPr>
              <a:t>. Тутаев</a:t>
            </a:r>
            <a:r>
              <a:rPr lang="ru-RU" dirty="0"/>
              <a:t/>
            </a:r>
            <a:br>
              <a:rPr lang="ru-RU" dirty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74515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13134"/>
          <a:stretch/>
        </p:blipFill>
        <p:spPr>
          <a:xfrm>
            <a:off x="505400" y="355836"/>
            <a:ext cx="7609511" cy="4073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t="14898" r="6106"/>
          <a:stretch/>
        </p:blipFill>
        <p:spPr>
          <a:xfrm>
            <a:off x="5183614" y="3191403"/>
            <a:ext cx="6661794" cy="3666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302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6017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Ожидаемый результат: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8003" y="806293"/>
            <a:ext cx="10515600" cy="4351338"/>
          </a:xfrm>
        </p:spPr>
        <p:txBody>
          <a:bodyPr/>
          <a:lstStyle/>
          <a:p>
            <a:pPr lvl="0"/>
            <a:r>
              <a:rPr lang="ru-RU" dirty="0" smtClean="0"/>
              <a:t>развитие психологических процессов (речь, память, внимание);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31" y="1273082"/>
            <a:ext cx="4245971" cy="3184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/>
          <a:stretch/>
        </p:blipFill>
        <p:spPr>
          <a:xfrm>
            <a:off x="620303" y="1134426"/>
            <a:ext cx="5331726" cy="3239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r="10719"/>
          <a:stretch/>
        </p:blipFill>
        <p:spPr>
          <a:xfrm>
            <a:off x="3835608" y="3616243"/>
            <a:ext cx="4520784" cy="3241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762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/>
          <a:stretch/>
        </p:blipFill>
        <p:spPr>
          <a:xfrm>
            <a:off x="655091" y="368537"/>
            <a:ext cx="6491231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/>
          <a:stretch/>
        </p:blipFill>
        <p:spPr>
          <a:xfrm>
            <a:off x="6096000" y="1690688"/>
            <a:ext cx="4749421" cy="4773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577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6213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Ожидаемый результат: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2895" y="866255"/>
            <a:ext cx="10515600" cy="4351338"/>
          </a:xfrm>
        </p:spPr>
        <p:txBody>
          <a:bodyPr/>
          <a:lstStyle/>
          <a:p>
            <a:pPr lvl="0"/>
            <a:r>
              <a:rPr lang="ru-RU" dirty="0" smtClean="0"/>
              <a:t>развитие личностных качеств (коммуникативные навыки, доброжелательность, отзывчивость);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8696" y="2695401"/>
            <a:ext cx="4974606" cy="2792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08" y="2283409"/>
            <a:ext cx="4443163" cy="3332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84"/>
          <a:stretch/>
        </p:blipFill>
        <p:spPr>
          <a:xfrm>
            <a:off x="980782" y="2210445"/>
            <a:ext cx="3660312" cy="3405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708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6292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Ожидаемый результат: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2246" y="750093"/>
            <a:ext cx="10515600" cy="4351338"/>
          </a:xfrm>
        </p:spPr>
        <p:txBody>
          <a:bodyPr/>
          <a:lstStyle/>
          <a:p>
            <a:pPr lvl="0"/>
            <a:r>
              <a:rPr lang="ru-RU" dirty="0" smtClean="0"/>
              <a:t>развитие культурно-гигиенических навыков;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r="16362"/>
          <a:stretch/>
        </p:blipFill>
        <p:spPr>
          <a:xfrm>
            <a:off x="367789" y="1148628"/>
            <a:ext cx="4080681" cy="399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0"/>
          <a:stretch/>
        </p:blipFill>
        <p:spPr>
          <a:xfrm rot="16200000">
            <a:off x="3348792" y="3145882"/>
            <a:ext cx="4269248" cy="266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r="19268"/>
          <a:stretch/>
        </p:blipFill>
        <p:spPr>
          <a:xfrm>
            <a:off x="6674006" y="1025349"/>
            <a:ext cx="4790113" cy="412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975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5"/>
          <a:stretch/>
        </p:blipFill>
        <p:spPr>
          <a:xfrm rot="5400000">
            <a:off x="7906453" y="1721128"/>
            <a:ext cx="4123136" cy="329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6" t="23512"/>
          <a:stretch/>
        </p:blipFill>
        <p:spPr>
          <a:xfrm>
            <a:off x="3339029" y="145958"/>
            <a:ext cx="5044649" cy="328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250" y="2127572"/>
            <a:ext cx="4185451" cy="2354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29" y="3053948"/>
            <a:ext cx="4902675" cy="3677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280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6016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Ожидаемый результат: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662781"/>
            <a:ext cx="10515600" cy="4351338"/>
          </a:xfrm>
        </p:spPr>
        <p:txBody>
          <a:bodyPr/>
          <a:lstStyle/>
          <a:p>
            <a:r>
              <a:rPr lang="ru-RU" dirty="0" smtClean="0"/>
              <a:t>раскрытие и развитие различных способностей детей.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0" t="21521" r="3681" b="8694"/>
          <a:stretch/>
        </p:blipFill>
        <p:spPr>
          <a:xfrm rot="5400000">
            <a:off x="4066892" y="2597351"/>
            <a:ext cx="4591250" cy="2988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2" r="14111"/>
          <a:stretch/>
        </p:blipFill>
        <p:spPr>
          <a:xfrm>
            <a:off x="724707" y="968991"/>
            <a:ext cx="4393002" cy="3543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211" y="968991"/>
            <a:ext cx="3983065" cy="2987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162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27" y="363791"/>
            <a:ext cx="6241022" cy="3503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1"/>
          <a:stretch/>
        </p:blipFill>
        <p:spPr>
          <a:xfrm>
            <a:off x="435318" y="2688610"/>
            <a:ext cx="5660682" cy="3619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00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4371" y="681604"/>
            <a:ext cx="10229538" cy="47432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Формы подведения итогов: занятия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04" y="918766"/>
            <a:ext cx="5293799" cy="3970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7"/>
          <a:stretch/>
        </p:blipFill>
        <p:spPr>
          <a:xfrm>
            <a:off x="5070269" y="2549129"/>
            <a:ext cx="6866340" cy="384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425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35" y="556194"/>
            <a:ext cx="4723927" cy="354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519" y="2134489"/>
            <a:ext cx="5706281" cy="4279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577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665375"/>
            <a:ext cx="10515600" cy="1325563"/>
          </a:xfrm>
        </p:spPr>
        <p:txBody>
          <a:bodyPr/>
          <a:lstStyle/>
          <a:p>
            <a:r>
              <a:rPr lang="ru-RU" b="1" dirty="0"/>
              <a:t>Цель программы: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7666" y="1488613"/>
            <a:ext cx="8596668" cy="3880773"/>
          </a:xfrm>
        </p:spPr>
        <p:txBody>
          <a:bodyPr/>
          <a:lstStyle/>
          <a:p>
            <a:r>
              <a:rPr lang="ru-RU" dirty="0"/>
              <a:t>с</a:t>
            </a:r>
            <a:r>
              <a:rPr lang="ru-RU" sz="2800" dirty="0" smtClean="0"/>
              <a:t>оздание </a:t>
            </a:r>
            <a:r>
              <a:rPr lang="ru-RU" sz="2800" dirty="0"/>
              <a:t>благоприятных условий для формирования коммуникативных, социальных, культурно-гигиенических навыков у детей раннего возраста, посредством русского народного фольклора (</a:t>
            </a:r>
            <a:r>
              <a:rPr lang="ru-RU" sz="2800" dirty="0" err="1"/>
              <a:t>потешки</a:t>
            </a:r>
            <a:r>
              <a:rPr lang="ru-RU" sz="2800" dirty="0"/>
              <a:t>, песенки, стихи</a:t>
            </a:r>
            <a:r>
              <a:rPr lang="ru-RU" sz="2800" dirty="0" smtClean="0"/>
              <a:t>) 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93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1369" y="400231"/>
            <a:ext cx="8645204" cy="787199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Форма подведения итогов: развлечения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56" y="996338"/>
            <a:ext cx="4743340" cy="3557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480" y="1783537"/>
            <a:ext cx="6143009" cy="4607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529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поведен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3590" y="1583861"/>
            <a:ext cx="5571362" cy="3133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4599" r="12040" b="-4599"/>
          <a:stretch/>
        </p:blipFill>
        <p:spPr>
          <a:xfrm rot="5400000">
            <a:off x="132149" y="636966"/>
            <a:ext cx="4858601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2" r="17610"/>
          <a:stretch/>
        </p:blipFill>
        <p:spPr>
          <a:xfrm rot="5400000">
            <a:off x="4030389" y="2493794"/>
            <a:ext cx="4558294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67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Форма подведения итогов: консультации для родителей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19116" y="1473958"/>
            <a:ext cx="95397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«Использование детского фольклора, </a:t>
            </a:r>
            <a:r>
              <a:rPr lang="ru-RU" sz="3200" dirty="0" err="1" smtClean="0"/>
              <a:t>потешек</a:t>
            </a:r>
            <a:r>
              <a:rPr lang="ru-RU" sz="3200" dirty="0" smtClean="0"/>
              <a:t>, стихов в приобщении детей раннего возраста к элементарным нормам и правилам поведения»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«Использование народного фольклора  для формирования у детей культурно-гигиенических навыков»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«Народный фольклор в семейном воспитании» и др.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7503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9606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Форма подведения итогов: фотоотчет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17" y="883693"/>
            <a:ext cx="4982949" cy="373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316" y="2347416"/>
            <a:ext cx="5188424" cy="3891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976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4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7826" y="655308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Основные направления деятельности: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7826" y="1449081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Подбор </a:t>
            </a:r>
            <a:r>
              <a:rPr lang="ru-RU" dirty="0"/>
              <a:t>и изучение методической литературы.</a:t>
            </a:r>
            <a:endParaRPr lang="ru-RU" sz="2000" dirty="0"/>
          </a:p>
          <a:p>
            <a:pPr lvl="0"/>
            <a:r>
              <a:rPr lang="ru-RU" dirty="0"/>
              <a:t>Подбор материала с учетом возрастных, индивидуальных особенностей детей и темой деятельности.</a:t>
            </a:r>
            <a:endParaRPr lang="ru-RU" sz="2000" dirty="0"/>
          </a:p>
          <a:p>
            <a:pPr lvl="0"/>
            <a:r>
              <a:rPr lang="ru-RU" dirty="0" smtClean="0"/>
              <a:t>Составление </a:t>
            </a:r>
            <a:r>
              <a:rPr lang="ru-RU" dirty="0"/>
              <a:t>перспективного плана.</a:t>
            </a:r>
            <a:endParaRPr lang="ru-RU" sz="2000" dirty="0"/>
          </a:p>
          <a:p>
            <a:pPr lvl="0"/>
            <a:r>
              <a:rPr lang="ru-RU" dirty="0"/>
              <a:t>Подбор и составление конспектов, игр-занятий.</a:t>
            </a:r>
            <a:endParaRPr lang="ru-RU" sz="2000" dirty="0"/>
          </a:p>
          <a:p>
            <a:pPr lvl="0"/>
            <a:r>
              <a:rPr lang="ru-RU" dirty="0"/>
              <a:t>Подбор дидактических разработок, учебных пособий.</a:t>
            </a:r>
            <a:endParaRPr lang="ru-RU" sz="2000" dirty="0"/>
          </a:p>
          <a:p>
            <a:pPr lvl="0"/>
            <a:r>
              <a:rPr lang="ru-RU" dirty="0"/>
              <a:t>Составление картотеки игр-</a:t>
            </a:r>
            <a:r>
              <a:rPr lang="ru-RU" dirty="0" err="1"/>
              <a:t>потешек</a:t>
            </a:r>
            <a:r>
              <a:rPr lang="ru-RU" dirty="0"/>
              <a:t> на все случаи жизни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Работа с родителями (консультации, фотоотчеты).</a:t>
            </a:r>
          </a:p>
          <a:p>
            <a:pPr lvl="0"/>
            <a:r>
              <a:rPr lang="ru-RU" dirty="0" smtClean="0"/>
              <a:t>Использование народных костюмов, игрушек, дидактических игр.</a:t>
            </a:r>
          </a:p>
          <a:p>
            <a:r>
              <a:rPr lang="ru-RU" dirty="0" smtClean="0"/>
              <a:t>Применение в работе технических средств (</a:t>
            </a:r>
            <a:r>
              <a:rPr lang="ru-RU" dirty="0"/>
              <a:t>музыкальный центр, фотоаппарат, ПК, </a:t>
            </a:r>
            <a:r>
              <a:rPr lang="en-US" dirty="0"/>
              <a:t>Flesh</a:t>
            </a:r>
            <a:r>
              <a:rPr lang="ru-RU" dirty="0"/>
              <a:t>-накопители.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521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511" y="922270"/>
            <a:ext cx="4347973" cy="3260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70" y="365125"/>
            <a:ext cx="4996597" cy="3747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91" y="3132090"/>
            <a:ext cx="4216021" cy="316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577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78" y="483458"/>
            <a:ext cx="3927389" cy="2945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09" y="2818583"/>
            <a:ext cx="4245970" cy="3184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121" y="483458"/>
            <a:ext cx="4091714" cy="3068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8453" y="2836228"/>
            <a:ext cx="3914682" cy="293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-306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1357" y="283238"/>
            <a:ext cx="5156864" cy="713049"/>
          </a:xfrm>
        </p:spPr>
        <p:txBody>
          <a:bodyPr/>
          <a:lstStyle/>
          <a:p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Задачи: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78767" y="534575"/>
            <a:ext cx="9852830" cy="5727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Формирующие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Приучать детей слушать речь взрослого;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Формировать у детей простейшие образно-выразительные умения;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Формировать опыт социальных навыков поведения;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Создавать условия для формирования коммуникативных навыков.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Развивающие: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Развивать мелкую моторику пальцев рук и активную речь;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Развивать способность сосредотачиваться на слушании художественного текста. Понимать его содержание;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Активизировать словарь детей.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Воспитательные: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Воспитывать доброжелательное отношение в общении со сверстниками и взрослыми;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Воспитывать интерес, любовь и потребность к знакомству с детским фольклором;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Воспитывать дружеские взаимоотношения друг с другом, со сверстниками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Популяризация русского народного фольклора и произведений детских писателей.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9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666" y="33783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Идея</a:t>
            </a:r>
            <a:r>
              <a:rPr lang="ru-RU" dirty="0" smtClean="0"/>
              <a:t> </a:t>
            </a:r>
            <a:r>
              <a:rPr lang="ru-RU" b="1" dirty="0" smtClean="0"/>
              <a:t>программы</a:t>
            </a:r>
            <a:br>
              <a:rPr lang="ru-RU" b="1" dirty="0" smtClean="0"/>
            </a:br>
            <a:r>
              <a:rPr lang="ru-RU" sz="2800" b="1" dirty="0" smtClean="0"/>
              <a:t>основана на: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1960" y="1378424"/>
            <a:ext cx="10603173" cy="4402755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 smtClean="0"/>
              <a:t>методической разработке «Формирование положительных взаимоотношений со сверстниками у детей младшего дошкольного возраста в разных видах деятельности» (сост. Е.Г. Тараканова</a:t>
            </a:r>
            <a:r>
              <a:rPr lang="ru-RU" i="1" dirty="0" smtClean="0"/>
              <a:t>);</a:t>
            </a:r>
          </a:p>
          <a:p>
            <a:r>
              <a:rPr lang="ru-RU" i="1" dirty="0"/>
              <a:t>м</a:t>
            </a:r>
            <a:r>
              <a:rPr lang="ru-RU" i="1" dirty="0" smtClean="0"/>
              <a:t>етодическом пособии «Истоки русской народной культуры в детском саду» (автор И.Г. Гаврилова);</a:t>
            </a:r>
          </a:p>
          <a:p>
            <a:r>
              <a:rPr lang="ru-RU" i="1" dirty="0" smtClean="0"/>
              <a:t>«Конспекты занятий в 1 мл. группе» (автор Н.А. Карпухина)</a:t>
            </a:r>
          </a:p>
          <a:p>
            <a:r>
              <a:rPr lang="ru-RU" i="1" dirty="0" smtClean="0"/>
              <a:t>ООП ДО «От рождения до школы» (под ред. Н.Е. </a:t>
            </a:r>
            <a:r>
              <a:rPr lang="ru-RU" i="1" dirty="0" err="1" smtClean="0"/>
              <a:t>Вераксы</a:t>
            </a:r>
            <a:r>
              <a:rPr lang="ru-RU" i="1" dirty="0" smtClean="0"/>
              <a:t>)</a:t>
            </a:r>
            <a:endParaRPr lang="ru-RU" i="1" dirty="0" smtClean="0"/>
          </a:p>
          <a:p>
            <a:pPr marL="0" indent="0" algn="ctr">
              <a:buNone/>
            </a:pPr>
            <a:r>
              <a:rPr lang="ru-RU" dirty="0" smtClean="0"/>
              <a:t> и </a:t>
            </a:r>
            <a:r>
              <a:rPr lang="ru-RU" dirty="0" smtClean="0"/>
              <a:t>заключается </a:t>
            </a:r>
            <a:r>
              <a:rPr lang="ru-RU" dirty="0"/>
              <a:t>в последовательном подходе к формированию социальных, коммуникативных культурно-гигиенических и игровых навыков посредством русского детского фольклора. Развитии природных данных детей, индивидуальности, умения жить в коллективе.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751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" y="6487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305" y="845432"/>
            <a:ext cx="9561393" cy="631162"/>
          </a:xfrm>
        </p:spPr>
        <p:txBody>
          <a:bodyPr>
            <a:normAutofit fontScale="90000"/>
          </a:bodyPr>
          <a:lstStyle/>
          <a:p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Связь с образовательными областями</a:t>
            </a: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8119673"/>
              </p:ext>
            </p:extLst>
          </p:nvPr>
        </p:nvGraphicFramePr>
        <p:xfrm>
          <a:off x="1725305" y="1161013"/>
          <a:ext cx="9278912" cy="5218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0983"/>
                <a:gridCol w="6327929"/>
              </a:tblGrid>
              <a:tr h="7474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ysClr val="windowText" lastClr="000000"/>
                          </a:solidFill>
                          <a:effectLst/>
                        </a:rPr>
                        <a:t>Социализация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ysClr val="windowText" lastClr="000000"/>
                          </a:solidFill>
                          <a:effectLst/>
                        </a:rPr>
                        <a:t>Приобщение к народному творчеству, развитие игровой деятельности, стимулирование проявления фантазии в игре, приобщение к моральной культуре своего народа. 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457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solidFill>
                            <a:sysClr val="windowText" lastClr="000000"/>
                          </a:solidFill>
                          <a:effectLst/>
                        </a:rPr>
                        <a:t>Коммуникация</a:t>
                      </a:r>
                      <a:endParaRPr lang="ru-RU" sz="11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solidFill>
                            <a:sysClr val="windowText" lastClr="000000"/>
                          </a:solidFill>
                          <a:effectLst/>
                        </a:rPr>
                        <a:t>Развитие умения общаться, согласовывать свои действия с действиями товарищей, снижение агрессивности, пробуждение чувства симпатии к другому человеку, воспитание положительного отношения к режимным моментам. Формирование положительного влияния детей друг на друга.</a:t>
                      </a:r>
                      <a:endParaRPr lang="ru-RU" sz="11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474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solidFill>
                            <a:sysClr val="windowText" lastClr="000000"/>
                          </a:solidFill>
                          <a:effectLst/>
                        </a:rPr>
                        <a:t>Художественное творчество</a:t>
                      </a:r>
                      <a:endParaRPr lang="ru-RU" sz="11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ysClr val="windowText" lastClr="000000"/>
                          </a:solidFill>
                          <a:effectLst/>
                        </a:rPr>
                        <a:t>Развитие детского творчества, приобщение к различным видам искусства, формирование интереса к эстетической стороне окружающей действительности.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474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solidFill>
                            <a:sysClr val="windowText" lastClr="000000"/>
                          </a:solidFill>
                          <a:effectLst/>
                        </a:rPr>
                        <a:t>Музыка</a:t>
                      </a:r>
                      <a:endParaRPr lang="ru-RU" sz="11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solidFill>
                            <a:sysClr val="windowText" lastClr="000000"/>
                          </a:solidFill>
                          <a:effectLst/>
                        </a:rPr>
                        <a:t>Развитие музыкального слуха, памяти. Формирование умения совершать подражательные действия под музыку. Формирование представлений о музыкальной культуре</a:t>
                      </a:r>
                      <a:endParaRPr lang="ru-RU" sz="11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965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solidFill>
                            <a:sysClr val="windowText" lastClr="000000"/>
                          </a:solidFill>
                          <a:effectLst/>
                        </a:rPr>
                        <a:t>Развитие речи</a:t>
                      </a:r>
                      <a:endParaRPr lang="ru-RU" sz="1100" b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ysClr val="windowText" lastClr="000000"/>
                          </a:solidFill>
                          <a:effectLst/>
                        </a:rPr>
                        <a:t>Развитие способности сосредоточиться на слушании худ. текста, совершенствовать способность понимать то, что читается и говорится, </a:t>
                      </a:r>
                      <a:r>
                        <a:rPr lang="ru-RU" sz="1600" b="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подговаривании</a:t>
                      </a:r>
                      <a:r>
                        <a:rPr lang="ru-RU" sz="1600" b="0" dirty="0">
                          <a:solidFill>
                            <a:sysClr val="windowText" lastClr="000000"/>
                          </a:solidFill>
                          <a:effectLst/>
                        </a:rPr>
                        <a:t>  звукосочетаний и слов, выражать свои желания и просьбы словами.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83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ПкСМ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ysClr val="windowText" lastClr="000000"/>
                          </a:solidFill>
                          <a:effectLst/>
                        </a:rPr>
                        <a:t>Формировать представления о назначении окружающих предметов, игрушек. В последствии знать названия, качества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67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-306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8792" y="603130"/>
            <a:ext cx="5147522" cy="29330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Ожидаемый результат: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1097" y="745467"/>
            <a:ext cx="9697871" cy="4850583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/>
              <a:t>более </a:t>
            </a:r>
            <a:r>
              <a:rPr lang="ru-RU" sz="2400" dirty="0"/>
              <a:t>мягкое прохождение адаптации к детскому саду, дети доброжелательны по отношению к сверстникам и взрослым, малыши стали подвижны, постепенная </a:t>
            </a:r>
            <a:r>
              <a:rPr lang="ru-RU" sz="2400" dirty="0" err="1"/>
              <a:t>раскрепощенность</a:t>
            </a:r>
            <a:r>
              <a:rPr lang="ru-RU" sz="2400" dirty="0"/>
              <a:t> детей;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3" y="1642387"/>
            <a:ext cx="4838019" cy="271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33" y="1672563"/>
            <a:ext cx="3686412" cy="2764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82" y="3334119"/>
            <a:ext cx="4252036" cy="3189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2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641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Ожидаемый результат: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8043" y="851265"/>
            <a:ext cx="10515600" cy="4351338"/>
          </a:xfrm>
        </p:spPr>
        <p:txBody>
          <a:bodyPr/>
          <a:lstStyle/>
          <a:p>
            <a:pPr lvl="0"/>
            <a:r>
              <a:rPr lang="ru-RU" dirty="0" smtClean="0"/>
              <a:t>рассматривание иллюстрацией, слушание и проговаривание </a:t>
            </a:r>
            <a:r>
              <a:rPr lang="ru-RU" dirty="0" err="1" smtClean="0"/>
              <a:t>потешек</a:t>
            </a:r>
            <a:r>
              <a:rPr lang="ru-RU" dirty="0" smtClean="0"/>
              <a:t> и стихов со взрослыми;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r="19132"/>
          <a:stretch/>
        </p:blipFill>
        <p:spPr>
          <a:xfrm>
            <a:off x="696036" y="1732925"/>
            <a:ext cx="3848669" cy="306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8302"/>
          <a:stretch/>
        </p:blipFill>
        <p:spPr>
          <a:xfrm>
            <a:off x="7751928" y="1325563"/>
            <a:ext cx="3275463" cy="342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5048" y="2663863"/>
            <a:ext cx="4881903" cy="3661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60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51" y="365125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/>
          <a:stretch/>
        </p:blipFill>
        <p:spPr>
          <a:xfrm>
            <a:off x="5813945" y="2631345"/>
            <a:ext cx="5648665" cy="3777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705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nplus.com/files/resources/mid/56cc58a3619091530e3a3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0" y="2402006"/>
            <a:ext cx="6526661" cy="3671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3985" y="603130"/>
            <a:ext cx="10515600" cy="4351338"/>
          </a:xfrm>
        </p:spPr>
        <p:txBody>
          <a:bodyPr/>
          <a:lstStyle/>
          <a:p>
            <a:pPr lvl="0"/>
            <a:r>
              <a:rPr lang="ru-RU" dirty="0" smtClean="0"/>
              <a:t>активное участие в играх- занятиях по развитию речи;</a:t>
            </a:r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068792" y="603130"/>
            <a:ext cx="5147522" cy="293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smtClean="0"/>
              <a:t>Ожидаемый результат:</a:t>
            </a:r>
            <a:r>
              <a:rPr lang="ru-RU" sz="2400" smtClean="0"/>
              <a:t/>
            </a:r>
            <a:br>
              <a:rPr lang="ru-RU" sz="2400" smtClean="0"/>
            </a:b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r="14851"/>
          <a:stretch/>
        </p:blipFill>
        <p:spPr>
          <a:xfrm>
            <a:off x="1233985" y="1096015"/>
            <a:ext cx="3736951" cy="369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009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</TotalTime>
  <Words>635</Words>
  <Application>Microsoft Office PowerPoint</Application>
  <PresentationFormat>Широкоэкранный</PresentationFormat>
  <Paragraphs>70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Times New Roman</vt:lpstr>
      <vt:lpstr>Тема Office</vt:lpstr>
      <vt:lpstr>Программа студийной работы   по формированию социально -  коммуникативных, культурно-гигиенических, игровых навыков посредством детского фольклора  (Студия «Ладушки»)   для детей 2 - 3 лет  Срок реализации – 1 год                                                                                               Составитель: Тараканова Е.Г., воспитатель   г. Тутаев </vt:lpstr>
      <vt:lpstr>Цель программы: </vt:lpstr>
      <vt:lpstr>Задачи:</vt:lpstr>
      <vt:lpstr>Идея программы основана на:</vt:lpstr>
      <vt:lpstr>Связь с образовательными областями </vt:lpstr>
      <vt:lpstr>Ожидаемый результат: </vt:lpstr>
      <vt:lpstr>Ожидаемый результат:</vt:lpstr>
      <vt:lpstr>Презентация PowerPoint</vt:lpstr>
      <vt:lpstr>Презентация PowerPoint</vt:lpstr>
      <vt:lpstr>Презентация PowerPoint</vt:lpstr>
      <vt:lpstr>Ожидаемый результат:</vt:lpstr>
      <vt:lpstr>Презентация PowerPoint</vt:lpstr>
      <vt:lpstr>Ожидаемый результат:</vt:lpstr>
      <vt:lpstr>Ожидаемый результат:</vt:lpstr>
      <vt:lpstr>Презентация PowerPoint</vt:lpstr>
      <vt:lpstr>Ожидаемый результат:</vt:lpstr>
      <vt:lpstr>Презентация PowerPoint</vt:lpstr>
      <vt:lpstr>Формы подведения итогов: занятия </vt:lpstr>
      <vt:lpstr>Презентация PowerPoint</vt:lpstr>
      <vt:lpstr>Форма подведения итогов: развлечения</vt:lpstr>
      <vt:lpstr>поведен</vt:lpstr>
      <vt:lpstr>Форма подведения итогов: консультации для родителей</vt:lpstr>
      <vt:lpstr>Форма подведения итогов: фотоотчет</vt:lpstr>
      <vt:lpstr>Основные направления деятельности: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студийной работы   по формированию социально -  коммуникативных, культурно-гигиенических, игровых навыков посредством детского фольклора  (Студия «Ладушки»)   для детей 2 - 3 лет                                                                                               Составитель: Тараканова Е.Г., воспитатель       г. Тутаев</dc:title>
  <dc:creator>Екатерина</dc:creator>
  <cp:lastModifiedBy>Екатерина</cp:lastModifiedBy>
  <cp:revision>17</cp:revision>
  <dcterms:created xsi:type="dcterms:W3CDTF">2018-05-13T15:03:49Z</dcterms:created>
  <dcterms:modified xsi:type="dcterms:W3CDTF">2018-05-15T17:29:22Z</dcterms:modified>
</cp:coreProperties>
</file>