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9"/>
  </p:notesMasterIdLst>
  <p:sldIdLst>
    <p:sldId id="313" r:id="rId2"/>
    <p:sldId id="257" r:id="rId3"/>
    <p:sldId id="258" r:id="rId4"/>
    <p:sldId id="275" r:id="rId5"/>
    <p:sldId id="259" r:id="rId6"/>
    <p:sldId id="278" r:id="rId7"/>
    <p:sldId id="261" r:id="rId8"/>
    <p:sldId id="281" r:id="rId9"/>
    <p:sldId id="260" r:id="rId10"/>
    <p:sldId id="284" r:id="rId11"/>
    <p:sldId id="262" r:id="rId12"/>
    <p:sldId id="288" r:id="rId13"/>
    <p:sldId id="263" r:id="rId14"/>
    <p:sldId id="290" r:id="rId15"/>
    <p:sldId id="264" r:id="rId16"/>
    <p:sldId id="293" r:id="rId17"/>
    <p:sldId id="265" r:id="rId18"/>
    <p:sldId id="296" r:id="rId19"/>
    <p:sldId id="266" r:id="rId20"/>
    <p:sldId id="299" r:id="rId21"/>
    <p:sldId id="267" r:id="rId22"/>
    <p:sldId id="302" r:id="rId23"/>
    <p:sldId id="304" r:id="rId24"/>
    <p:sldId id="305" r:id="rId25"/>
    <p:sldId id="268" r:id="rId26"/>
    <p:sldId id="306" r:id="rId27"/>
    <p:sldId id="269" r:id="rId28"/>
    <p:sldId id="307" r:id="rId29"/>
    <p:sldId id="270" r:id="rId30"/>
    <p:sldId id="308" r:id="rId31"/>
    <p:sldId id="271" r:id="rId32"/>
    <p:sldId id="309" r:id="rId33"/>
    <p:sldId id="272" r:id="rId34"/>
    <p:sldId id="310" r:id="rId35"/>
    <p:sldId id="273" r:id="rId36"/>
    <p:sldId id="311" r:id="rId37"/>
    <p:sldId id="31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11542"/>
    <a:srgbClr val="D5FD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44" autoAdjust="0"/>
  </p:normalViewPr>
  <p:slideViewPr>
    <p:cSldViewPr>
      <p:cViewPr>
        <p:scale>
          <a:sx n="75" d="100"/>
          <a:sy n="75" d="100"/>
        </p:scale>
        <p:origin x="-1854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00EB1-6F31-48CD-9BA7-415F28CB1E12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C675C-1744-48BF-B6EE-3771E9A08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594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C675C-1744-48BF-B6EE-3771E9A0839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E7BEF1B-A3A2-46FD-861F-6561BE6BEDC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E7BEF1B-A3A2-46FD-861F-6561BE6BEDC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EF1B-A3A2-46FD-861F-6561BE6BEDC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7BEF1B-A3A2-46FD-861F-6561BE6BEDCB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C6791F-A8C5-4777-84F8-202175ADB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png"/><Relationship Id="rId4" Type="http://schemas.openxmlformats.org/officeDocument/2006/relationships/image" Target="../media/image9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fhjj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012" y="0"/>
            <a:ext cx="912498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908720"/>
            <a:ext cx="6336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D1154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Народные игрушки</a:t>
            </a:r>
            <a:endParaRPr lang="ru-RU" sz="5400" b="1" cap="none" spc="0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D1154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m_102154_a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052736"/>
            <a:ext cx="3888432" cy="2571744"/>
          </a:xfrm>
          <a:prstGeom prst="rect">
            <a:avLst/>
          </a:prstGeom>
        </p:spPr>
      </p:pic>
      <p:pic>
        <p:nvPicPr>
          <p:cNvPr id="6" name="Рисунок 5" descr="na_parovoze_semenov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3933056"/>
            <a:ext cx="3456384" cy="2006914"/>
          </a:xfrm>
          <a:prstGeom prst="rect">
            <a:avLst/>
          </a:prstGeom>
        </p:spPr>
      </p:pic>
      <p:pic>
        <p:nvPicPr>
          <p:cNvPr id="7" name="Рисунок 6" descr="2202653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836712"/>
            <a:ext cx="3477766" cy="310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2204864"/>
            <a:ext cx="71287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Игрушечная столица России, где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несколько веков развивались игрушечные  промыслы - это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Сергиев -  Посад.  Славится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Сергиев-Посад своей матрешкой.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из Сергиев - Посада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Встрече с вами очень рада.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художниками дан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Яркий русский сарафан.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имею с давних пор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переднике узор.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Знаменит платочек мой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Разноцветною каймой.</a:t>
            </a:r>
          </a:p>
          <a:p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6672"/>
            <a:ext cx="88204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Сергиев-посадская</a:t>
            </a:r>
            <a:r>
              <a:rPr lang="ru-RU" sz="5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матрешка</a:t>
            </a:r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оригинал3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3429000"/>
            <a:ext cx="2222152" cy="2000264"/>
          </a:xfrm>
          <a:prstGeom prst="rect">
            <a:avLst/>
          </a:prstGeom>
        </p:spPr>
      </p:pic>
      <p:pic>
        <p:nvPicPr>
          <p:cNvPr id="6" name="Рисунок 5" descr="оригинал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EEE5DC"/>
              </a:clrFrom>
              <a:clrTo>
                <a:srgbClr val="EEE5DC">
                  <a:alpha val="0"/>
                </a:srgbClr>
              </a:clrTo>
            </a:clrChange>
          </a:blip>
          <a:srcRect b="8651"/>
          <a:stretch>
            <a:fillRect/>
          </a:stretch>
        </p:blipFill>
        <p:spPr>
          <a:xfrm>
            <a:off x="6012160" y="3429000"/>
            <a:ext cx="2214562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оригинал1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BF7F6"/>
              </a:clrFrom>
              <a:clrTo>
                <a:srgbClr val="FBF7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469920"/>
            <a:ext cx="2502024" cy="2580230"/>
          </a:xfrm>
          <a:prstGeom prst="rect">
            <a:avLst/>
          </a:prstGeom>
        </p:spPr>
      </p:pic>
      <p:pic>
        <p:nvPicPr>
          <p:cNvPr id="8" name="Рисунок 7" descr="оригинал2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2060847"/>
            <a:ext cx="2790072" cy="2441313"/>
          </a:xfrm>
          <a:prstGeom prst="rect">
            <a:avLst/>
          </a:prstGeom>
        </p:spPr>
      </p:pic>
      <p:pic>
        <p:nvPicPr>
          <p:cNvPr id="9" name="Рисунок 8" descr="depositphotos_4122462-stock-photo-russian-matryoshka-doll-on-white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4077072"/>
            <a:ext cx="3312368" cy="1848839"/>
          </a:xfrm>
          <a:prstGeom prst="rect">
            <a:avLst/>
          </a:prstGeom>
        </p:spPr>
      </p:pic>
      <p:pic>
        <p:nvPicPr>
          <p:cNvPr id="10" name="Рисунок 9" descr="img_0494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492896"/>
            <a:ext cx="3248482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1259632" y="1556792"/>
            <a:ext cx="6480720" cy="2376264"/>
          </a:xfrm>
        </p:spPr>
        <p:txBody>
          <a:bodyPr>
            <a:normAutofit lnSpcReduction="10000"/>
          </a:bodyPr>
          <a:lstStyle/>
          <a:p>
            <a:pPr marL="171450" indent="-11113" algn="ctr">
              <a:buNone/>
              <a:tabLst>
                <a:tab pos="174625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Хохломская роспись – русский народный </a:t>
            </a:r>
          </a:p>
          <a:p>
            <a:pPr marL="171450" indent="-11113" algn="ctr">
              <a:buNone/>
              <a:tabLst>
                <a:tab pos="174625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художественный промысел; возник в 17 веке </a:t>
            </a:r>
          </a:p>
          <a:p>
            <a:pPr marL="171450" indent="-11113" algn="ctr">
              <a:buNone/>
              <a:tabLst>
                <a:tab pos="174625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селе Хохлома. Декоративная роспись на </a:t>
            </a:r>
          </a:p>
          <a:p>
            <a:pPr marL="171450" indent="-11113" algn="ctr">
              <a:buNone/>
              <a:tabLst>
                <a:tab pos="174625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деревянных изделиях (игрушки, посуда, мебель)</a:t>
            </a:r>
          </a:p>
          <a:p>
            <a:pPr marL="171450" indent="-11113" algn="ctr">
              <a:buNone/>
              <a:tabLst>
                <a:tab pos="174625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отличается тонким растительным узором, </a:t>
            </a:r>
          </a:p>
          <a:p>
            <a:pPr marL="171450" indent="-11113" algn="ctr">
              <a:buNone/>
              <a:tabLst>
                <a:tab pos="174625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выполненным красным и чёрным (реже зелёным) </a:t>
            </a:r>
          </a:p>
          <a:p>
            <a:pPr marL="171450" indent="-11113" algn="ctr">
              <a:buNone/>
              <a:tabLst>
                <a:tab pos="174625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тонами и золотом по золотистому фону.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9269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Золотая хохлома</a:t>
            </a:r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25860_html_45c25347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4005064"/>
            <a:ext cx="3348404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__MG__5661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3429000"/>
            <a:ext cx="2088232" cy="2425021"/>
          </a:xfrm>
          <a:prstGeom prst="rect">
            <a:avLst/>
          </a:prstGeom>
        </p:spPr>
      </p:pic>
      <p:pic>
        <p:nvPicPr>
          <p:cNvPr id="7" name="Рисунок 6" descr="925c7a1621d91f45d97ea016819aed31-800x800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3356992"/>
            <a:ext cx="2204864" cy="2204864"/>
          </a:xfrm>
          <a:prstGeom prst="rect">
            <a:avLst/>
          </a:prstGeom>
        </p:spPr>
      </p:pic>
      <p:pic>
        <p:nvPicPr>
          <p:cNvPr id="8" name="Рисунок 7" descr="5276d418633337f01598cc0690497338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484784"/>
            <a:ext cx="1728192" cy="1728192"/>
          </a:xfrm>
          <a:prstGeom prst="rect">
            <a:avLst/>
          </a:prstGeom>
        </p:spPr>
      </p:pic>
      <p:pic>
        <p:nvPicPr>
          <p:cNvPr id="9" name="Рисунок 8" descr="28672d1c44fe5beea493b7bcd6946183-800x800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3429000"/>
            <a:ext cx="2232248" cy="2232248"/>
          </a:xfrm>
          <a:prstGeom prst="rect">
            <a:avLst/>
          </a:prstGeom>
        </p:spPr>
      </p:pic>
      <p:pic>
        <p:nvPicPr>
          <p:cNvPr id="10" name="Рисунок 9" descr="8757710-1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1025352"/>
            <a:ext cx="1728192" cy="2304256"/>
          </a:xfrm>
          <a:prstGeom prst="rect">
            <a:avLst/>
          </a:prstGeom>
        </p:spPr>
      </p:pic>
      <p:pic>
        <p:nvPicPr>
          <p:cNvPr id="11" name="Рисунок 10" descr="b1045cfd78242224304b7b37361412f2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1" y="1052736"/>
            <a:ext cx="2658757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916832"/>
            <a:ext cx="7272808" cy="2726614"/>
          </a:xfrm>
        </p:spPr>
        <p:txBody>
          <a:bodyPr>
            <a:normAutofit/>
          </a:bodyPr>
          <a:lstStyle/>
          <a:p>
            <a:pPr marL="182563" indent="-1588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Промысел сложился в конце 19 века в деревне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Федосеево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82563" indent="-1588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Яркая раскраска, нанесённая по жёлтому фону стала характерной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федосеевской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игрушки. Делалась эта игрушка из щепы, вырубалась топором и отличалась исключительным разнообразием. Кораблик не просто катился на колёсах, а ещё и приводил в движение другие детали внутри. Карусель закручивалась и раскручивалась обратно сама. Сейчас уже нет  таких мастеров.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92696"/>
            <a:ext cx="8964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Федосеевская</a:t>
            </a:r>
            <a:r>
              <a:rPr lang="ru-RU" sz="5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sz="5400" b="1" cap="none" spc="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топорщина</a:t>
            </a:r>
            <a:r>
              <a:rPr lang="ru-RU" sz="5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_15_543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6F6F5"/>
              </a:clrFrom>
              <a:clrTo>
                <a:srgbClr val="F6F6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4005064"/>
            <a:ext cx="2808312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pic>
        <p:nvPicPr>
          <p:cNvPr id="7" name="Рисунок 6" descr="voda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2898" y="3573016"/>
            <a:ext cx="2607589" cy="1800200"/>
          </a:xfrm>
          <a:prstGeom prst="rect">
            <a:avLst/>
          </a:prstGeom>
        </p:spPr>
      </p:pic>
      <p:pic>
        <p:nvPicPr>
          <p:cNvPr id="8" name="Рисунок 7" descr="2d96b04230791d5a6afb555c0e010f3c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753294"/>
            <a:ext cx="2592288" cy="2592288"/>
          </a:xfrm>
          <a:prstGeom prst="rect">
            <a:avLst/>
          </a:prstGeom>
        </p:spPr>
      </p:pic>
      <p:pic>
        <p:nvPicPr>
          <p:cNvPr id="9" name="Рисунок 8" descr="97d3cfa6ddff70bf184c36c9f86c3455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2920036"/>
            <a:ext cx="3240360" cy="2839365"/>
          </a:xfrm>
          <a:prstGeom prst="rect">
            <a:avLst/>
          </a:prstGeom>
        </p:spPr>
      </p:pic>
      <p:pic>
        <p:nvPicPr>
          <p:cNvPr id="10" name="Рисунок 9" descr="large_gruzovik-fedoseevskaya-igrushka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4EFF5"/>
              </a:clrFrom>
              <a:clrTo>
                <a:srgbClr val="F4EF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836712"/>
            <a:ext cx="2492896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8864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844824"/>
            <a:ext cx="7416824" cy="2520280"/>
          </a:xfrm>
        </p:spPr>
        <p:txBody>
          <a:bodyPr>
            <a:normAutofit fontScale="92500"/>
          </a:bodyPr>
          <a:lstStyle/>
          <a:p>
            <a:pPr marL="179388" indent="-4763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Дымковская игрушка одна из самых старинных промыслов  России, ей более 400 лет. </a:t>
            </a:r>
          </a:p>
          <a:p>
            <a:pPr marL="179388" indent="-4763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Начиналось всё со свистулек для забавы детей. Женщины слободы Дымково лепили их для ярмарки.  Из небольшого глиняного шарика с отверстиями свистулька превращалась  в барашка, лошадку, всадника на коне, барыню, в фигуры зверей и птиц. Каждая игрушка уникальна и единственна. Не может быть двух одинаковых изделий. Расписывают игрушки геометрическим рисунком (кругами, точками, овалами, полосами и волнами),  используют много красного, желтого, синего, зелёного цветов.</a:t>
            </a:r>
          </a:p>
          <a:p>
            <a:pPr marL="179388" indent="-4763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>
              <a:buNone/>
            </a:pPr>
            <a:endParaRPr lang="ru-RU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8072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Дымковская игрушка</a:t>
            </a:r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z9cl6j6y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7FBFE"/>
              </a:clrFrom>
              <a:clrTo>
                <a:srgbClr val="F7FB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4077072"/>
            <a:ext cx="3347864" cy="2510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32656"/>
            <a:ext cx="9144000" cy="6858000"/>
          </a:xfrm>
          <a:prstGeom prst="rect">
            <a:avLst/>
          </a:prstGeom>
        </p:spPr>
      </p:pic>
      <p:pic>
        <p:nvPicPr>
          <p:cNvPr id="5" name="Рисунок 4" descr="1800.8barynyakaravay1-900x1200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4293096"/>
            <a:ext cx="1728192" cy="2304256"/>
          </a:xfrm>
          <a:prstGeom prst="rect">
            <a:avLst/>
          </a:prstGeom>
        </p:spPr>
      </p:pic>
      <p:pic>
        <p:nvPicPr>
          <p:cNvPr id="6" name="Рисунок 5" descr="159458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3356992"/>
            <a:ext cx="2285193" cy="2035726"/>
          </a:xfrm>
          <a:prstGeom prst="rect">
            <a:avLst/>
          </a:prstGeom>
        </p:spPr>
      </p:pic>
      <p:pic>
        <p:nvPicPr>
          <p:cNvPr id="7" name="Рисунок 6" descr="543680bd9689e20c86355ba439bbf71d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356992"/>
            <a:ext cx="1656184" cy="2207495"/>
          </a:xfrm>
          <a:prstGeom prst="rect">
            <a:avLst/>
          </a:prstGeom>
        </p:spPr>
      </p:pic>
      <p:pic>
        <p:nvPicPr>
          <p:cNvPr id="9" name="Рисунок 8" descr="img6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5724" y="908720"/>
            <a:ext cx="4307970" cy="3230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32656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7624" y="1844824"/>
            <a:ext cx="6840760" cy="280831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Все изделия, что ты видишь на этой странице, расписаны всего одной краской — синей. Это гжельские игрушки и посуда. Как можно догадаться по названию, делают ее в небольшой деревеньке Гжель, расположенной недалеко от Москвы с середины 18 века. Гжельский край — это известный центр народного керамического искусства. А дело это не простое — нужно правильно замесить глину, придать ей нужную форму, раскрасить и обжечь в печи при высокой температуре. Гжельские художники изображают  цветочные гирлянды, сказочных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птиц, пейзажи, картинки из народной жизни.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1052736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Гжель</a:t>
            </a:r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40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46"/>
          <a:stretch>
            <a:fillRect/>
          </a:stretch>
        </p:blipFill>
        <p:spPr>
          <a:xfrm>
            <a:off x="3707904" y="4725144"/>
            <a:ext cx="1800200" cy="1872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1628800"/>
            <a:ext cx="7128792" cy="4528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народной игрушки начинается в глубокой древности. Она связана с творчеством народа, с народным искусством, с фольклором. Игрушка - одна из самых древнейших форм творчества, на протяжении веков она изменялась вместе со всей народной культурой, впитывая в себя ее национальные особенности и своеобразие.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60648"/>
            <a:ext cx="9144000" cy="6858000"/>
          </a:xfrm>
          <a:prstGeom prst="rect">
            <a:avLst/>
          </a:prstGeom>
        </p:spPr>
      </p:pic>
      <p:pic>
        <p:nvPicPr>
          <p:cNvPr id="7" name="Рисунок 6" descr="20g063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3" y="1484784"/>
            <a:ext cx="2235249" cy="1800200"/>
          </a:xfrm>
          <a:prstGeom prst="rect">
            <a:avLst/>
          </a:prstGeom>
        </p:spPr>
      </p:pic>
      <p:pic>
        <p:nvPicPr>
          <p:cNvPr id="9" name="Рисунок 8" descr="18504b23d186f713e5d7d19bd5e20aa5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2060848"/>
            <a:ext cx="2736304" cy="2736304"/>
          </a:xfrm>
          <a:prstGeom prst="rect">
            <a:avLst/>
          </a:prstGeom>
        </p:spPr>
      </p:pic>
      <p:pic>
        <p:nvPicPr>
          <p:cNvPr id="10" name="Рисунок 9" descr="80389_3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1124744"/>
            <a:ext cx="2232248" cy="2232248"/>
          </a:xfrm>
          <a:prstGeom prst="rect">
            <a:avLst/>
          </a:prstGeom>
        </p:spPr>
      </p:pic>
      <p:pic>
        <p:nvPicPr>
          <p:cNvPr id="11" name="Рисунок 10" descr="DSC_7423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3933056"/>
            <a:ext cx="2592287" cy="1988285"/>
          </a:xfrm>
          <a:prstGeom prst="rect">
            <a:avLst/>
          </a:prstGeom>
        </p:spPr>
      </p:pic>
      <p:pic>
        <p:nvPicPr>
          <p:cNvPr id="12" name="Рисунок 11" descr="rp-993183702-3436_kr79-8b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3429000"/>
            <a:ext cx="2880320" cy="2681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60648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844824"/>
            <a:ext cx="7056784" cy="2736304"/>
          </a:xfrm>
        </p:spPr>
        <p:txBody>
          <a:bodyPr>
            <a:normAutofit lnSpcReduction="10000"/>
          </a:bodyPr>
          <a:lstStyle/>
          <a:p>
            <a:pPr marL="166688" indent="-14288" algn="ctr">
              <a:buNone/>
            </a:pP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Эти игрушки трудно спутать с какими-либо другими. Они имеют характерную форму и раскраску. У всех игрушек вытянутые шеи и маленькие головки. А раскраска такая, что ни с чем не спутаешь — чередующиеся полоски красного, желтого и зеленого цветов. Бывают и более сложные узоры, особенно на юбках у барынь: ветвистая «елочка», яркая «ягодка», лучистая «звездочка» или «солнышко». И еще одно важное отличие от других глиняных игрушек — </a:t>
            </a:r>
            <a:r>
              <a:rPr lang="ru-RU" sz="2600" baseline="-25000" dirty="0" err="1" smtClean="0">
                <a:latin typeface="Times New Roman" pitchFamily="18" charset="0"/>
                <a:cs typeface="Times New Roman" pitchFamily="18" charset="0"/>
              </a:rPr>
              <a:t>филимоновские</a:t>
            </a:r>
            <a:r>
              <a:rPr lang="ru-RU" sz="2600" baseline="-25000" dirty="0" smtClean="0">
                <a:latin typeface="Times New Roman" pitchFamily="18" charset="0"/>
                <a:cs typeface="Times New Roman" pitchFamily="18" charset="0"/>
              </a:rPr>
              <a:t> игрушки всегда свистульки. Даже барыни и кавалеры — свистульки, свисток находится в хвосте зверей и птиц, которых они держат.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Филимоновская</a:t>
            </a:r>
            <a:r>
              <a:rPr lang="ru-RU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игрушка</a:t>
            </a:r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828ab22e2ef953d7e5f823b67002aa57--arte-popular-folk-art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4581128"/>
            <a:ext cx="1254559" cy="1656184"/>
          </a:xfrm>
          <a:prstGeom prst="rect">
            <a:avLst/>
          </a:prstGeom>
        </p:spPr>
      </p:pic>
      <p:pic>
        <p:nvPicPr>
          <p:cNvPr id="7" name="Рисунок 6" descr="307292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4221088"/>
            <a:ext cx="1206134" cy="1800200"/>
          </a:xfrm>
          <a:prstGeom prst="rect">
            <a:avLst/>
          </a:prstGeom>
        </p:spPr>
      </p:pic>
      <p:pic>
        <p:nvPicPr>
          <p:cNvPr id="8" name="Рисунок 7" descr="307279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4365104"/>
            <a:ext cx="151216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b9a0038b4caf5b49bdd832c675f6c887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1FFFF"/>
              </a:clrFrom>
              <a:clrTo>
                <a:srgbClr val="F1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3501008"/>
            <a:ext cx="2520280" cy="2520280"/>
          </a:xfrm>
          <a:prstGeom prst="rect">
            <a:avLst/>
          </a:prstGeom>
        </p:spPr>
      </p:pic>
      <p:pic>
        <p:nvPicPr>
          <p:cNvPr id="11" name="Рисунок 10" descr="Filimonovskaya_igrushka_17_18094319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84168" y="871360"/>
            <a:ext cx="1944216" cy="2386240"/>
          </a:xfrm>
          <a:prstGeom prst="rect">
            <a:avLst/>
          </a:prstGeom>
        </p:spPr>
      </p:pic>
      <p:pic>
        <p:nvPicPr>
          <p:cNvPr id="12" name="Рисунок 11" descr="Filimonovskaya_igrushka_22_18094325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87624" y="1052735"/>
            <a:ext cx="1584176" cy="2151599"/>
          </a:xfrm>
          <a:prstGeom prst="rect">
            <a:avLst/>
          </a:prstGeom>
        </p:spPr>
      </p:pic>
      <p:pic>
        <p:nvPicPr>
          <p:cNvPr id="13" name="Рисунок 12" descr="img8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ECFEFE"/>
              </a:clrFrom>
              <a:clrTo>
                <a:srgbClr val="EC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836712"/>
            <a:ext cx="2976331" cy="2232248"/>
          </a:xfrm>
          <a:prstGeom prst="rect">
            <a:avLst/>
          </a:prstGeom>
        </p:spPr>
      </p:pic>
      <p:pic>
        <p:nvPicPr>
          <p:cNvPr id="14" name="Рисунок 13" descr="hello_html_ece84f7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4EBE2"/>
              </a:clrFrom>
              <a:clrTo>
                <a:srgbClr val="F4EB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3429000"/>
            <a:ext cx="374567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abb0596e7f771f03fb6770d7b2b1c0f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19872" y="4869160"/>
            <a:ext cx="2016224" cy="14998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61555" y="476672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Бирюльки</a:t>
            </a:r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43608" y="1226048"/>
            <a:ext cx="68407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Смешное и забавное словечко «бирюлька» вызывает недоумение у многих, хотя фразу «играть в бирюльки» слышали многие. Бирюлька представляет собой крошечную фигурку, которую использовали в настольной игре на Руси в старину. Фигурка эта для красоты была сделана точной маленькой копией предметов быта, таких как посуда, мебель, инструменты, оружие и даже обувь. Игра в бирюльки была очень популярна в свое время в крестьянских семьях. Смысл игры заключался в умении играющих вытащить из кучи фигурок как можно большее их количество, не потревожив общую кучу. В качестве инструмента в игре использовали крючок. Если игрок задевал другие фигурки, то право хода переходило к следующему участнику. В том случае если игрок удачно справлялся с задачей, он делал повторный ход. Игра велась до тех пор, пока все бирюльки не переходили в руки игроков. Выигрывал тот, у кого оказывалось большее количество бирюлек.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9252_big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2708920"/>
            <a:ext cx="2232248" cy="2232248"/>
          </a:xfrm>
          <a:prstGeom prst="rect">
            <a:avLst/>
          </a:prstGeom>
        </p:spPr>
      </p:pic>
      <p:pic>
        <p:nvPicPr>
          <p:cNvPr id="7" name="Рисунок 6" descr="7301s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836712"/>
            <a:ext cx="3170488" cy="2455367"/>
          </a:xfrm>
          <a:prstGeom prst="rect">
            <a:avLst/>
          </a:prstGeom>
        </p:spPr>
      </p:pic>
      <p:pic>
        <p:nvPicPr>
          <p:cNvPr id="8" name="Рисунок 7" descr="55178468_1266157192_BirPosuda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2564904"/>
            <a:ext cx="2304256" cy="2304256"/>
          </a:xfrm>
          <a:prstGeom prst="rect">
            <a:avLst/>
          </a:prstGeom>
        </p:spPr>
      </p:pic>
      <p:pic>
        <p:nvPicPr>
          <p:cNvPr id="9" name="Рисунок 8" descr="1700187_original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4005064"/>
            <a:ext cx="1953768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1628800"/>
            <a:ext cx="7056784" cy="1872208"/>
          </a:xfrm>
        </p:spPr>
        <p:txBody>
          <a:bodyPr>
            <a:normAutofit/>
          </a:bodyPr>
          <a:lstStyle/>
          <a:p>
            <a:pPr marL="171450" indent="-11113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Промысел возник в начале 20 века, в деревне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Жбанниково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Причудливое сочетание красок в росписи создаётся использованием тёмной эмалевой краски в качестве фона, по которому наносятся пятна более светлых тонов. Отдельные детали фигур «серебрятся» . Особенность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жбанниковской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игрушки в том, что туловище всех фигурок напоминает глиняную пирамиду на трёх ногах-основаниях.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9269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Жбанниковская</a:t>
            </a:r>
            <a:r>
              <a:rPr lang="ru-RU" sz="5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игрушка</a:t>
            </a:r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9231b54133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3501008"/>
            <a:ext cx="1819764" cy="2357454"/>
          </a:xfrm>
          <a:prstGeom prst="rect">
            <a:avLst/>
          </a:prstGeom>
        </p:spPr>
      </p:pic>
      <p:pic>
        <p:nvPicPr>
          <p:cNvPr id="13" name="Рисунок 12" descr="hello_html_1505e631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EBECE4"/>
              </a:clrFrom>
              <a:clrTo>
                <a:srgbClr val="EBECE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573016"/>
            <a:ext cx="3214710" cy="2424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sspng-picture-frames-ornament-text-drawing-pattern-powerpoint-frame-5ad6e550080903.534293491524032848032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88640"/>
            <a:ext cx="9144000" cy="6858000"/>
          </a:xfrm>
          <a:prstGeom prst="rect">
            <a:avLst/>
          </a:prstGeom>
        </p:spPr>
      </p:pic>
      <p:pic>
        <p:nvPicPr>
          <p:cNvPr id="8" name="Рисунок 7" descr="87922550b409ace2346cdfa0bd9d5c5c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956725"/>
            <a:ext cx="4046773" cy="2697849"/>
          </a:xfrm>
          <a:prstGeom prst="rect">
            <a:avLst/>
          </a:prstGeom>
        </p:spPr>
      </p:pic>
      <p:pic>
        <p:nvPicPr>
          <p:cNvPr id="9" name="Рисунок 8" descr="DPP_0008_small.tif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4F0FE"/>
              </a:clrFrom>
              <a:clrTo>
                <a:srgbClr val="F4F0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3032010"/>
            <a:ext cx="2232248" cy="3349318"/>
          </a:xfrm>
          <a:prstGeom prst="rect">
            <a:avLst/>
          </a:prstGeom>
        </p:spPr>
      </p:pic>
      <p:pic>
        <p:nvPicPr>
          <p:cNvPr id="10" name="Рисунок 9" descr="petushki-svistulki-zhbannikovskaya-igrushka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3545632"/>
            <a:ext cx="2520280" cy="2520280"/>
          </a:xfrm>
          <a:prstGeom prst="rect">
            <a:avLst/>
          </a:prstGeom>
        </p:spPr>
      </p:pic>
      <p:pic>
        <p:nvPicPr>
          <p:cNvPr id="11" name="Рисунок 10" descr="svistulki-s-gorodeckoj-rospisyu-zhbannikovskaya-igrushka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1025352"/>
            <a:ext cx="2448272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15616" y="1772816"/>
            <a:ext cx="7056784" cy="2808312"/>
          </a:xfrm>
        </p:spPr>
        <p:txBody>
          <a:bodyPr>
            <a:normAutofit lnSpcReduction="10000"/>
          </a:bodyPr>
          <a:lstStyle/>
          <a:p>
            <a:pPr marL="182563" indent="-1588" algn="ctr">
              <a:buNone/>
            </a:pP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На самом севере России есть красивый старинный русский город Каргополь. Очень интересны глиняные игрушки 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каргопольских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мастеров. Размером игрушки с ладонь, но если долго смотреть на них, то кажутся они великанами, сделанными из большущего куска глины. В них есть что-то загадочное и волшебное. Особенно любопытен 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Полкан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— полуконь-получеловек — этакое фантастическое существо, пришедшее из старинных народных легенд и преданий. 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Полкан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— крестьянский богатырь.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588" algn="ctr">
              <a:buNone/>
            </a:pP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каргопольских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игрушек не найти двух одинаковых, потому что игрушки  вручную лепят.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90872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Каргопольская</a:t>
            </a:r>
            <a:r>
              <a:rPr lang="ru-RU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игрушка</a:t>
            </a:r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Рисунок 10" descr="kargopolskaya_igrushka_2_14064638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4221088"/>
            <a:ext cx="1728192" cy="1728192"/>
          </a:xfrm>
          <a:prstGeom prst="rect">
            <a:avLst/>
          </a:prstGeom>
        </p:spPr>
      </p:pic>
      <p:pic>
        <p:nvPicPr>
          <p:cNvPr id="12" name="Рисунок 11" descr="76a05cd54d0fa49689846341116f3d4e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4293096"/>
            <a:ext cx="1584176" cy="158417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sspng-picture-frames-ornament-text-drawing-pattern-powerpoint-frame-5ad6e550080903.534293491524032848032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5268" y="0"/>
            <a:ext cx="9128732" cy="7118648"/>
          </a:xfrm>
          <a:prstGeom prst="rect">
            <a:avLst/>
          </a:prstGeom>
        </p:spPr>
      </p:pic>
      <p:pic>
        <p:nvPicPr>
          <p:cNvPr id="5" name="Рисунок 4" descr="8416f2399e8e1c1d8674886c43d815f5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980728"/>
            <a:ext cx="2952328" cy="2952328"/>
          </a:xfrm>
          <a:prstGeom prst="rect">
            <a:avLst/>
          </a:prstGeom>
        </p:spPr>
      </p:pic>
      <p:pic>
        <p:nvPicPr>
          <p:cNvPr id="6" name="Рисунок 5" descr="kargopolskaya_igrushka_4_14064641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980728"/>
            <a:ext cx="2880320" cy="2880320"/>
          </a:xfrm>
          <a:prstGeom prst="rect">
            <a:avLst/>
          </a:prstGeom>
        </p:spPr>
      </p:pic>
      <p:pic>
        <p:nvPicPr>
          <p:cNvPr id="7" name="Рисунок 6" descr="kargopolskaya_igrushka_13_14064655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3617640"/>
            <a:ext cx="266429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1412776"/>
            <a:ext cx="7200800" cy="4159364"/>
          </a:xfrm>
        </p:spPr>
        <p:txBody>
          <a:bodyPr>
            <a:normAutofit/>
          </a:bodyPr>
          <a:lstStyle/>
          <a:p>
            <a:pPr marL="176213" indent="-4763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Береста- верхний слой берёзовой коры, прочный и красивый материал для плетения. Бересту издревле называют «золотом» России. В домашнем хозяйстве и отхожих промыслах – рыбалке, охоте, строительстве – береста была незаменима как повсеместно распространённый, лёгкий, водоотталкивающий и прочный материал. В берестяных колыбелях наши предки качали младенцев, на берестяных лодках открывали новые земли; в бересту одевались и обувались, хранили продукты и переносили вещи; жилище было наполнено берестяной утварью, да и сам дом покрывали и застилали берестой, а детям изготавливали разнообразные игрушки.</a:t>
            </a:r>
          </a:p>
          <a:p>
            <a:pPr marL="176213" indent="-4763" algn="ctr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Шеркунок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погремушка их берестяных кубиков, внутри каждого горошина.  </a:t>
            </a:r>
          </a:p>
        </p:txBody>
      </p:sp>
      <p:pic>
        <p:nvPicPr>
          <p:cNvPr id="5" name="Рисунок 4" descr="береста шеркунок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118951">
            <a:off x="4207170" y="4820970"/>
            <a:ext cx="1071570" cy="1494505"/>
          </a:xfrm>
          <a:prstGeom prst="rect">
            <a:avLst/>
          </a:prstGeom>
        </p:spPr>
      </p:pic>
      <p:pic>
        <p:nvPicPr>
          <p:cNvPr id="9" name="Рисунок 8" descr="images (1)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4581128"/>
            <a:ext cx="1283052" cy="1008112"/>
          </a:xfrm>
          <a:prstGeom prst="rect">
            <a:avLst/>
          </a:prstGeom>
        </p:spPr>
      </p:pic>
      <p:pic>
        <p:nvPicPr>
          <p:cNvPr id="14" name="Рисунок 13" descr="beresta12_preview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4725144"/>
            <a:ext cx="1072710" cy="82516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54868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Берестяная игрушка</a:t>
            </a:r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16288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Пестрые деревянные курочки на подставке,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фигурки кузнецов, мужика и медведя-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потяни за планку, и они застучат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молоточками по маленькой наковальне…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Забавные игрушки, известные на Руси с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незапамятных времён, стали основным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народным промыслом для жителей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подмосковного села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Богородское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92696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Богородская</a:t>
            </a:r>
            <a:r>
              <a:rPr lang="ru-RU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игрушка</a:t>
            </a:r>
            <a:endParaRPr lang="ru-RU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535298_6.jpe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3933056"/>
            <a:ext cx="2508666" cy="1296144"/>
          </a:xfrm>
          <a:prstGeom prst="rect">
            <a:avLst/>
          </a:prstGeom>
        </p:spPr>
      </p:pic>
      <p:pic>
        <p:nvPicPr>
          <p:cNvPr id="13" name="Рисунок 12" descr="Bogorodskaya_igrushka_32_06122024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933056"/>
            <a:ext cx="2296887" cy="1530301"/>
          </a:xfrm>
          <a:prstGeom prst="rect">
            <a:avLst/>
          </a:prstGeom>
        </p:spPr>
      </p:pic>
      <p:pic>
        <p:nvPicPr>
          <p:cNvPr id="14" name="Рисунок 13" descr="Bogorodskaya_igrushka_34_06122028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4509120"/>
            <a:ext cx="2120871" cy="159164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sspng-picture-frames-ornament-text-drawing-pattern-powerpoint-frame-5ad6e550080903.534293491524032848032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2925.jpe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052736"/>
            <a:ext cx="2232248" cy="2232248"/>
          </a:xfrm>
          <a:prstGeom prst="rect">
            <a:avLst/>
          </a:prstGeom>
        </p:spPr>
      </p:pic>
      <p:pic>
        <p:nvPicPr>
          <p:cNvPr id="6" name="Рисунок 5" descr="21789.970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36552">
            <a:off x="5725948" y="862321"/>
            <a:ext cx="2558936" cy="2558936"/>
          </a:xfrm>
          <a:prstGeom prst="rect">
            <a:avLst/>
          </a:prstGeom>
        </p:spPr>
      </p:pic>
      <p:pic>
        <p:nvPicPr>
          <p:cNvPr id="7" name="Рисунок 6" descr="13568298-ship-from-a-birch-bark-on-a-white-background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799" y="1268760"/>
            <a:ext cx="3467943" cy="2304256"/>
          </a:xfrm>
          <a:prstGeom prst="rect">
            <a:avLst/>
          </a:prstGeom>
        </p:spPr>
      </p:pic>
      <p:pic>
        <p:nvPicPr>
          <p:cNvPr id="8" name="Рисунок 7" descr="130404001242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3356992"/>
            <a:ext cx="1728192" cy="2618473"/>
          </a:xfrm>
          <a:prstGeom prst="rect">
            <a:avLst/>
          </a:prstGeom>
        </p:spPr>
      </p:pic>
      <p:pic>
        <p:nvPicPr>
          <p:cNvPr id="9" name="Рисунок 8" descr="sharkunok_berestyanoy_na_palochke_kruglyy_bolshoy_00072773_zoom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 rot="2362454">
            <a:off x="5729367" y="3575863"/>
            <a:ext cx="2178127" cy="2178127"/>
          </a:xfrm>
          <a:prstGeom prst="rect">
            <a:avLst/>
          </a:prstGeom>
        </p:spPr>
      </p:pic>
      <p:pic>
        <p:nvPicPr>
          <p:cNvPr id="10" name="Рисунок 9" descr="utochka.750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3501008"/>
            <a:ext cx="252028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1628800"/>
            <a:ext cx="7200800" cy="2952328"/>
          </a:xfrm>
        </p:spPr>
        <p:txBody>
          <a:bodyPr>
            <a:normAutofit fontScale="70000" lnSpcReduction="20000"/>
          </a:bodyPr>
          <a:lstStyle/>
          <a:p>
            <a:pPr marL="171450" indent="-11113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забавная игрушка родилась в деревне, где вдоволь можно найти соломы, оставшейся после жатвы. Скрутите пучок соломы в жгут, перегните его, свяжите, чтобы не развалилось изделие, приделайте ручки, а из куска ткани сделайте платок или фартук. Платье куклы снизу подстригите. За то, что соломенные  юбки у таких куколок подстригали, их прозвали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стригушками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Такая игрушка делалась раньше между делом - себе на потеху и детям на забаву.</a:t>
            </a:r>
          </a:p>
          <a:p>
            <a:pPr marL="171450" indent="-11113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Маленькие девочки верили, что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куклы-десятиручки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помогают по хозяйству.</a:t>
            </a:r>
          </a:p>
          <a:p>
            <a:pPr marL="171450" indent="-11113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обряды невозможны без соломенной куклы – из нее мастерили чучело масленицы, оберег семьи(«неразлучники»), с помощью соломенных жаворонков зазывали весну.</a:t>
            </a:r>
          </a:p>
          <a:p>
            <a:pPr marL="171450" indent="-11113">
              <a:buNone/>
            </a:pPr>
            <a:endParaRPr lang="ru-RU" dirty="0" smtClean="0">
              <a:latin typeface="Comic Sans MS" pitchFamily="66" charset="0"/>
            </a:endParaRPr>
          </a:p>
          <a:p>
            <a:pPr marL="171450" indent="-11113"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солома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4509120"/>
            <a:ext cx="879526" cy="13681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764704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Соломенная игрушка</a:t>
            </a:r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004_003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DAD6D7"/>
              </a:clrFrom>
              <a:clrTo>
                <a:srgbClr val="DAD6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4509120"/>
            <a:ext cx="1755238" cy="1166648"/>
          </a:xfrm>
          <a:prstGeom prst="rect">
            <a:avLst/>
          </a:prstGeom>
        </p:spPr>
      </p:pic>
      <p:pic>
        <p:nvPicPr>
          <p:cNvPr id="8" name="Рисунок 7" descr="depositphotos_12779899-stock-photo-christmas-straw-toy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4509120"/>
            <a:ext cx="936104" cy="1398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sspng-picture-frames-ornament-text-drawing-pattern-powerpoint-frame-5ad6e550080903.534293491524032848032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88640"/>
            <a:ext cx="9144000" cy="6858000"/>
          </a:xfrm>
          <a:prstGeom prst="rect">
            <a:avLst/>
          </a:prstGeom>
        </p:spPr>
      </p:pic>
      <p:pic>
        <p:nvPicPr>
          <p:cNvPr id="5" name="Рисунок 4" descr="5adf22ae3fc9d0b9764b4c1e60164383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980728"/>
            <a:ext cx="2520280" cy="2432070"/>
          </a:xfrm>
          <a:prstGeom prst="rect">
            <a:avLst/>
          </a:prstGeom>
        </p:spPr>
      </p:pic>
      <p:pic>
        <p:nvPicPr>
          <p:cNvPr id="6" name="Рисунок 5" descr="741fa40365599dda075e2408bcb965b7--runes-amulets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908720"/>
            <a:ext cx="2232248" cy="2643949"/>
          </a:xfrm>
          <a:prstGeom prst="rect">
            <a:avLst/>
          </a:prstGeom>
        </p:spPr>
      </p:pic>
      <p:pic>
        <p:nvPicPr>
          <p:cNvPr id="7" name="Рисунок 6" descr="3974190277872c3850f18cba4e375cd5--scandinavian-christmas-decorations-swedish-christmas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3212976"/>
            <a:ext cx="3969376" cy="2304256"/>
          </a:xfrm>
          <a:prstGeom prst="rect">
            <a:avLst/>
          </a:prstGeom>
        </p:spPr>
      </p:pic>
      <p:pic>
        <p:nvPicPr>
          <p:cNvPr id="8" name="Рисунок 7" descr="c307fc2e566872c5b1eede69640e61534954b9b2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3429000"/>
            <a:ext cx="2592288" cy="2592288"/>
          </a:xfrm>
          <a:prstGeom prst="rect">
            <a:avLst/>
          </a:prstGeom>
        </p:spPr>
      </p:pic>
      <p:pic>
        <p:nvPicPr>
          <p:cNvPr id="10" name="Рисунок 9" descr="4bbf6d7eec0d6_1_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3789040"/>
            <a:ext cx="2000974" cy="2214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740668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59632" y="1844824"/>
            <a:ext cx="6912768" cy="3096344"/>
          </a:xfrm>
        </p:spPr>
        <p:txBody>
          <a:bodyPr>
            <a:normAutofit/>
          </a:bodyPr>
          <a:lstStyle/>
          <a:p>
            <a:pPr marL="176213" indent="-4763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Самой распространённой игрушкой деревенских девочек была тряпичная кукла: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столбушка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кувадка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пеленашка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176213" indent="-4763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Причем такую куклу не выбрасывали, бережно хранили в доме, передавая от дочки к дочке. Лицо у такой куклы обычно не прорисовывалось и это позволяло ребенку самому придумать характер и внешность тряпичной подружки. Наши предки считали, что такие игры приучают девочку быть в будущем хорошей матерью и хозяйкой в доме. Дети делали их сами, начинали вертеть куклу лет с пяти. Самой первой малышу давали куклу-оберег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пеленашку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пеленашку-полено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6213" indent="-4763">
              <a:buNone/>
            </a:pPr>
            <a:endParaRPr lang="ru-RU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0872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Тряпичная кукла</a:t>
            </a:r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imag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63888" y="4941168"/>
            <a:ext cx="2580092" cy="1679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sspng-picture-frames-ornament-text-drawing-pattern-powerpoint-frame-5ad6e550080903.534293491524032848032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deb596d803d5b59308de271c731bc70--handmade-dolls-hamper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548680"/>
            <a:ext cx="2448272" cy="3060339"/>
          </a:xfrm>
          <a:prstGeom prst="rect">
            <a:avLst/>
          </a:prstGeom>
        </p:spPr>
      </p:pic>
      <p:pic>
        <p:nvPicPr>
          <p:cNvPr id="6" name="Рисунок 5" descr="961342bb538812656f1a1f81a948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0296" y="3284984"/>
            <a:ext cx="1952039" cy="2232248"/>
          </a:xfrm>
          <a:prstGeom prst="rect">
            <a:avLst/>
          </a:prstGeom>
        </p:spPr>
      </p:pic>
      <p:pic>
        <p:nvPicPr>
          <p:cNvPr id="7" name="Рисунок 6" descr="1223436_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850000"/>
            <a:ext cx="3168352" cy="2358389"/>
          </a:xfrm>
          <a:prstGeom prst="rect">
            <a:avLst/>
          </a:prstGeom>
        </p:spPr>
      </p:pic>
      <p:pic>
        <p:nvPicPr>
          <p:cNvPr id="8" name="Рисунок 7" descr="C24erh14Fk0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3356992"/>
            <a:ext cx="2094880" cy="2094880"/>
          </a:xfrm>
          <a:prstGeom prst="rect">
            <a:avLst/>
          </a:prstGeom>
        </p:spPr>
      </p:pic>
      <p:pic>
        <p:nvPicPr>
          <p:cNvPr id="9" name="Рисунок 8" descr="img18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04048" y="3429000"/>
            <a:ext cx="3585017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15616" y="1988840"/>
            <a:ext cx="7056784" cy="2520280"/>
          </a:xfrm>
        </p:spPr>
        <p:txBody>
          <a:bodyPr>
            <a:normAutofit fontScale="92500" lnSpcReduction="10000"/>
          </a:bodyPr>
          <a:lstStyle/>
          <a:p>
            <a:pPr marL="179388" indent="-14288" algn="ctr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Мартиничка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маленькая нитяная русская обрядовая кукла, которая использовалась в обряде "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закликания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весны" (в марте).</a:t>
            </a:r>
          </a:p>
          <a:p>
            <a:pPr marL="179388" indent="-14288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Кукол вязали парами: из белых и красных ниток- символ весны и жаркого солнца. Такие пары кукол развешивали на ветках деревьев.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Мартинички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ярким контрастом красок дополняли детские игры.</a:t>
            </a:r>
          </a:p>
          <a:p>
            <a:pPr marL="179388" indent="-14288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Традиция изготовления таких кукол жива и сегодня. Их делают в виде сувениров.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Мартинички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дарят на счастье, прикрепляя как украшение к одежде.</a:t>
            </a:r>
          </a:p>
          <a:p>
            <a:pPr marL="179388" indent="-14288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9388" indent="-14288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marL="179388" indent="-14288">
              <a:buNone/>
            </a:pPr>
            <a:endParaRPr lang="ru-RU" sz="18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0872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Кукла - </a:t>
            </a:r>
            <a:r>
              <a:rPr lang="ru-RU" sz="5400" b="1" cap="none" spc="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мартиничка</a:t>
            </a:r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25761277804921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19872" y="4149080"/>
            <a:ext cx="2269386" cy="1846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sspng-picture-frames-ornament-text-drawing-pattern-powerpoint-frame-5ad6e550080903.534293491524032848032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3284984"/>
            <a:ext cx="1775852" cy="2852936"/>
          </a:xfrm>
          <a:prstGeom prst="rect">
            <a:avLst/>
          </a:prstGeom>
        </p:spPr>
      </p:pic>
      <p:pic>
        <p:nvPicPr>
          <p:cNvPr id="7" name="Рисунок 6" descr="Kak-sdelat-kuklu-iz-nitok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24586">
            <a:off x="5422023" y="3460075"/>
            <a:ext cx="3124152" cy="2518067"/>
          </a:xfrm>
          <a:prstGeom prst="rect">
            <a:avLst/>
          </a:prstGeom>
        </p:spPr>
      </p:pic>
      <p:pic>
        <p:nvPicPr>
          <p:cNvPr id="8" name="Рисунок 7" descr="odlkms2hx4kfe4lbqsk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692696"/>
            <a:ext cx="4819659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sspng-picture-frames-ornament-text-drawing-pattern-powerpoint-frame-5ad6e550080903.5342934915240328480329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84482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Пусть вам лучшею подружкой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Станет русская игрушка.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недаром все музеи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Дорожат, гордятся ею.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70b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1196751"/>
            <a:ext cx="2736304" cy="2075817"/>
          </a:xfrm>
          <a:prstGeom prst="rect">
            <a:avLst/>
          </a:prstGeom>
        </p:spPr>
      </p:pic>
      <p:pic>
        <p:nvPicPr>
          <p:cNvPr id="12" name="Рисунок 11" descr="10594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9"/>
              </a:clrFrom>
              <a:clrTo>
                <a:srgbClr val="FFFF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3284984"/>
            <a:ext cx="2650194" cy="2468167"/>
          </a:xfrm>
          <a:prstGeom prst="rect">
            <a:avLst/>
          </a:prstGeom>
        </p:spPr>
      </p:pic>
      <p:pic>
        <p:nvPicPr>
          <p:cNvPr id="14" name="Рисунок 13" descr="Bogorodskaya_igrushka_26_06122013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3284984"/>
            <a:ext cx="2592288" cy="2208552"/>
          </a:xfrm>
          <a:prstGeom prst="rect">
            <a:avLst/>
          </a:prstGeom>
        </p:spPr>
      </p:pic>
      <p:pic>
        <p:nvPicPr>
          <p:cNvPr id="15" name="Рисунок 14" descr="KYROChKA_RYaBA_Bogorodskaya_igryshka_o.jpe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7D3"/>
              </a:clrFrom>
              <a:clrTo>
                <a:srgbClr val="FFF7D3">
                  <a:alpha val="0"/>
                </a:srgbClr>
              </a:clrTo>
            </a:clrChange>
          </a:blip>
          <a:stretch>
            <a:fillRect/>
          </a:stretch>
        </p:blipFill>
        <p:spPr>
          <a:xfrm rot="1412267">
            <a:off x="5076056" y="908720"/>
            <a:ext cx="1728192" cy="2808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1484783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Другой старинный игрушечный промысел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зародился  возле Городца. Эта игрушка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известна  под названием  городецкая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топорщина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Больше всего здешние кустари делали коньков 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упряжке – по одному, паре или тройке, затем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ставили их с возчиками на колёса и получался экипаж. Городецкая роспись это фантастические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цветы,  кони, птицы, украшающие детскую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мебель, игрушки, прялки, посуду, разного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рода сувениры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548680"/>
            <a:ext cx="7344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Городецкие игрушки</a:t>
            </a:r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1a41986ec43810de0a32d50c54947fab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4005064"/>
            <a:ext cx="1844824" cy="1844824"/>
          </a:xfrm>
          <a:prstGeom prst="rect">
            <a:avLst/>
          </a:prstGeom>
        </p:spPr>
      </p:pic>
      <p:pic>
        <p:nvPicPr>
          <p:cNvPr id="7" name="Рисунок 6" descr="2a21d32186e6ada9866d588599d80c4a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4077072"/>
            <a:ext cx="2224148" cy="1517154"/>
          </a:xfrm>
          <a:prstGeom prst="rect">
            <a:avLst/>
          </a:prstGeom>
        </p:spPr>
      </p:pic>
      <p:pic>
        <p:nvPicPr>
          <p:cNvPr id="8" name="Рисунок 7" descr="dreamstime_12706454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4365104"/>
            <a:ext cx="2670048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56a08fcc04cd1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908720"/>
            <a:ext cx="2348880" cy="2348880"/>
          </a:xfrm>
          <a:prstGeom prst="rect">
            <a:avLst/>
          </a:prstGeom>
        </p:spPr>
      </p:pic>
      <p:pic>
        <p:nvPicPr>
          <p:cNvPr id="7" name="Рисунок 6" descr="700-nw (1)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3356992"/>
            <a:ext cx="2636912" cy="2636912"/>
          </a:xfrm>
          <a:prstGeom prst="rect">
            <a:avLst/>
          </a:prstGeom>
        </p:spPr>
      </p:pic>
      <p:pic>
        <p:nvPicPr>
          <p:cNvPr id="8" name="Рисунок 7" descr="700-nw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3356992"/>
            <a:ext cx="2492896" cy="2492896"/>
          </a:xfrm>
          <a:prstGeom prst="rect">
            <a:avLst/>
          </a:prstGeom>
        </p:spPr>
      </p:pic>
      <p:pic>
        <p:nvPicPr>
          <p:cNvPr id="9" name="Рисунок 8" descr="hello_html_59caf2f9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1124744"/>
            <a:ext cx="2838796" cy="2219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7744" y="2276872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из широко известных промыслов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расписной деревянной игрушки является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Полхов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Майдан  Нижегородской области.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Мастера делают самые разнообразные игрушки-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свистульки, матрёшки, пирамидки, каталки 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палочке, детские балалайки и называется  всё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 забавным словом –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таратушки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0688"/>
            <a:ext cx="8964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Полхов</a:t>
            </a:r>
            <a:r>
              <a:rPr lang="ru-RU" sz="5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54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5400" b="1" cap="none" spc="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айданские</a:t>
            </a:r>
            <a:r>
              <a:rPr lang="ru-RU" sz="5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</a:t>
            </a:r>
            <a:r>
              <a:rPr lang="ru-RU" sz="5400" b="1" cap="none" spc="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таратушки</a:t>
            </a:r>
            <a:r>
              <a:rPr lang="ru-RU" sz="5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4fa081566c1988f0b8e357da5ddf377b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4581128"/>
            <a:ext cx="2247900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96327a5b74d60ff4e3d6fa142bff6bd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908720"/>
            <a:ext cx="2376264" cy="2376264"/>
          </a:xfrm>
          <a:prstGeom prst="rect">
            <a:avLst/>
          </a:prstGeom>
        </p:spPr>
      </p:pic>
      <p:pic>
        <p:nvPicPr>
          <p:cNvPr id="6" name="Рисунок 5" descr="hello_html_m3539f21e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1340768"/>
            <a:ext cx="1478657" cy="1916339"/>
          </a:xfrm>
          <a:prstGeom prst="rect">
            <a:avLst/>
          </a:prstGeom>
        </p:spPr>
      </p:pic>
      <p:pic>
        <p:nvPicPr>
          <p:cNvPr id="7" name="Рисунок 6" descr="orig_e33e331f43e206cb23e7a127f9e98f2c.pn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573016"/>
            <a:ext cx="2016224" cy="1945656"/>
          </a:xfrm>
          <a:prstGeom prst="rect">
            <a:avLst/>
          </a:prstGeom>
        </p:spPr>
      </p:pic>
      <p:pic>
        <p:nvPicPr>
          <p:cNvPr id="8" name="Рисунок 7" descr="pohlovmaydan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979712" y="3789040"/>
            <a:ext cx="1152128" cy="1612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isspng-picture-frames-ornament-text-drawing-pattern-powerpoint-frame-5ad6e550080903.53429349152403284803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7624" y="1628800"/>
            <a:ext cx="6840760" cy="24482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Изготовлением токарных игрушек в Семёнове занимались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незапамятных времён. Мастера  делали яблоки, груши,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паровозики,  ведёрочки. Позже появилась  матрёшка. 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Семёновская  матрешка отличается от других своей </a:t>
            </a:r>
          </a:p>
          <a:p>
            <a:pPr algn="ctr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многоемкостью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 В неё вкладывают до 15-18 разноцветных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кукол. В основе  композиций лежит  фартук, на котором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изображен большой  букет пышных  цветов.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76470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Семеновская игрушка</a:t>
            </a:r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matreshka20mest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3933056"/>
            <a:ext cx="2393826" cy="233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2052</TotalTime>
  <Words>1429</Words>
  <Application>Microsoft Office PowerPoint</Application>
  <PresentationFormat>Экран (4:3)</PresentationFormat>
  <Paragraphs>100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«Русская народная игрушка»</dc:title>
  <dc:creator>Aleksandr</dc:creator>
  <cp:lastModifiedBy>Irbis</cp:lastModifiedBy>
  <cp:revision>253</cp:revision>
  <dcterms:created xsi:type="dcterms:W3CDTF">2017-01-14T16:51:47Z</dcterms:created>
  <dcterms:modified xsi:type="dcterms:W3CDTF">2021-11-24T14:55:33Z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1161140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